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66" r:id="rId5"/>
    <p:sldId id="271" r:id="rId6"/>
    <p:sldId id="298" r:id="rId7"/>
    <p:sldId id="307" r:id="rId8"/>
    <p:sldId id="314" r:id="rId9"/>
    <p:sldId id="315" r:id="rId10"/>
    <p:sldId id="316" r:id="rId11"/>
    <p:sldId id="317" r:id="rId12"/>
    <p:sldId id="318" r:id="rId13"/>
    <p:sldId id="311" r:id="rId14"/>
  </p:sldIdLst>
  <p:sldSz cx="10693400" cy="60071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892" userDrawn="1">
          <p15:clr>
            <a:srgbClr val="A4A3A4"/>
          </p15:clr>
        </p15:guide>
        <p15:guide id="2" pos="3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BBA0F-6CE9-9FA3-C4A9-575D0124C6C8}" name="Elaine Dromey" initials="ED" userId="S::elaine.dromey@futurenergyireland.ie::76ddb216-fd49-4866-9b49-4b92bbf67552" providerId="AD"/>
  <p188:author id="{C35E0728-7D48-B8E5-C92D-23D23342CBB7}" name="Sandra Kelly" initials="SK" userId="S::sandra.kelly@futurenergyireland.ie::d762f427-4775-4424-862f-fff1f343bb75" providerId="AD"/>
  <p188:author id="{8D683429-0AEE-0301-569A-6EA69AAB30A7}" name="Sinead O'Malley" initials="SO" userId="S::sinead.omalley@futurenergyireland.ie::b58fea59-4554-4c41-9a32-e8f93f439624" providerId="AD"/>
  <p188:author id="{E48CAE3C-374F-89E5-2783-611A212D6445}" name="Daniel Nestor" initials="DN" userId="S::daniel.nestor@futurenergyireland.ie::c3734f99-8a49-4ddc-83b8-5628d4bdcb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eran O'Malley" initials="KO" lastIdx="7" clrIdx="0">
    <p:extLst>
      <p:ext uri="{19B8F6BF-5375-455C-9EA6-DF929625EA0E}">
        <p15:presenceInfo xmlns:p15="http://schemas.microsoft.com/office/powerpoint/2012/main" userId="S-1-5-21-1659004503-1644491937-682003330-22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F4807-5908-8167-9742-0F0DE72A7EC2}" v="57" dt="2024-11-13T11:36:47.156"/>
    <p1510:client id="{1F5275DE-8F39-D842-082F-1F4784864817}" v="2" dt="2024-11-13T15:09:02.362"/>
    <p1510:client id="{5E76AF13-78B7-476E-AB1F-EA3C9394F336}" v="2" dt="2024-11-13T12:12:15.772"/>
    <p1510:client id="{64B6EDE7-61B2-8944-842C-C71A72339D10}" v="154" dt="2024-11-13T10:05:19.266"/>
    <p1510:client id="{9EA16705-7708-7B53-391F-5D93F0521BFE}" v="5" dt="2024-11-13T12:01:02.033"/>
    <p1510:client id="{E6C1130C-611F-4FC5-8656-CC1C12D54B9D}" v="7" dt="2024-11-13T15:26:44.3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2211" autoAdjust="0"/>
  </p:normalViewPr>
  <p:slideViewPr>
    <p:cSldViewPr snapToGrid="0">
      <p:cViewPr varScale="1">
        <p:scale>
          <a:sx n="86" d="100"/>
          <a:sy n="86" d="100"/>
        </p:scale>
        <p:origin x="989" y="72"/>
      </p:cViewPr>
      <p:guideLst>
        <p:guide orient="horz" pos="189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155" name="Shape 15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1790786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2614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9090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0663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2218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9495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9247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B41D-BBFD-A8A5-2DD3-A3C38C0AED6E}"/>
            </a:ext>
          </a:extLst>
        </p:cNvPr>
        <p:cNvGrpSpPr/>
        <p:nvPr/>
      </p:nvGrpSpPr>
      <p:grpSpPr>
        <a:xfrm>
          <a:off x="0" y="0"/>
          <a:ext cx="0" cy="0"/>
          <a:chOff x="0" y="0"/>
          <a:chExt cx="0" cy="0"/>
        </a:xfrm>
      </p:grpSpPr>
      <p:sp>
        <p:nvSpPr>
          <p:cNvPr id="363" name="Shape 363">
            <a:extLst>
              <a:ext uri="{FF2B5EF4-FFF2-40B4-BE49-F238E27FC236}">
                <a16:creationId xmlns:a16="http://schemas.microsoft.com/office/drawing/2014/main" id="{16E8E513-077F-8FDE-E2DB-B626075DCBFE}"/>
              </a:ext>
            </a:extLst>
          </p:cNvPr>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a:extLst>
              <a:ext uri="{FF2B5EF4-FFF2-40B4-BE49-F238E27FC236}">
                <a16:creationId xmlns:a16="http://schemas.microsoft.com/office/drawing/2014/main" id="{FBCF93E0-CB36-BC81-9D68-4344167DCD14}"/>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4601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43FC-5152-46E4-F696-33E7BFA0AFAC}"/>
            </a:ext>
          </a:extLst>
        </p:cNvPr>
        <p:cNvGrpSpPr/>
        <p:nvPr/>
      </p:nvGrpSpPr>
      <p:grpSpPr>
        <a:xfrm>
          <a:off x="0" y="0"/>
          <a:ext cx="0" cy="0"/>
          <a:chOff x="0" y="0"/>
          <a:chExt cx="0" cy="0"/>
        </a:xfrm>
      </p:grpSpPr>
      <p:sp>
        <p:nvSpPr>
          <p:cNvPr id="363" name="Shape 363">
            <a:extLst>
              <a:ext uri="{FF2B5EF4-FFF2-40B4-BE49-F238E27FC236}">
                <a16:creationId xmlns:a16="http://schemas.microsoft.com/office/drawing/2014/main" id="{7FD45554-09EA-8620-B017-B0FC9D64F5B8}"/>
              </a:ext>
            </a:extLst>
          </p:cNvPr>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a:extLst>
              <a:ext uri="{FF2B5EF4-FFF2-40B4-BE49-F238E27FC236}">
                <a16:creationId xmlns:a16="http://schemas.microsoft.com/office/drawing/2014/main" id="{F75FD1DA-D3EB-E44F-E651-02152F8E0B63}"/>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1588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9CE9-B429-48F4-F9AA-5DC70A8849AE}"/>
            </a:ext>
          </a:extLst>
        </p:cNvPr>
        <p:cNvGrpSpPr/>
        <p:nvPr/>
      </p:nvGrpSpPr>
      <p:grpSpPr>
        <a:xfrm>
          <a:off x="0" y="0"/>
          <a:ext cx="0" cy="0"/>
          <a:chOff x="0" y="0"/>
          <a:chExt cx="0" cy="0"/>
        </a:xfrm>
      </p:grpSpPr>
      <p:sp>
        <p:nvSpPr>
          <p:cNvPr id="363" name="Shape 363">
            <a:extLst>
              <a:ext uri="{FF2B5EF4-FFF2-40B4-BE49-F238E27FC236}">
                <a16:creationId xmlns:a16="http://schemas.microsoft.com/office/drawing/2014/main" id="{7B24880D-F21C-B459-29ED-FF0053E30CD2}"/>
              </a:ext>
            </a:extLst>
          </p:cNvPr>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a:extLst>
              <a:ext uri="{FF2B5EF4-FFF2-40B4-BE49-F238E27FC236}">
                <a16:creationId xmlns:a16="http://schemas.microsoft.com/office/drawing/2014/main" id="{958E6CB7-B8D8-CDD2-7DD0-611C575F3141}"/>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9321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5A8E-DA10-932D-1902-433427BA0143}"/>
            </a:ext>
          </a:extLst>
        </p:cNvPr>
        <p:cNvGrpSpPr/>
        <p:nvPr/>
      </p:nvGrpSpPr>
      <p:grpSpPr>
        <a:xfrm>
          <a:off x="0" y="0"/>
          <a:ext cx="0" cy="0"/>
          <a:chOff x="0" y="0"/>
          <a:chExt cx="0" cy="0"/>
        </a:xfrm>
      </p:grpSpPr>
      <p:sp>
        <p:nvSpPr>
          <p:cNvPr id="363" name="Shape 363">
            <a:extLst>
              <a:ext uri="{FF2B5EF4-FFF2-40B4-BE49-F238E27FC236}">
                <a16:creationId xmlns:a16="http://schemas.microsoft.com/office/drawing/2014/main" id="{C52625B6-3377-FA4D-C070-20412E1831DB}"/>
              </a:ext>
            </a:extLst>
          </p:cNvPr>
          <p:cNvSpPr>
            <a:spLocks noGrp="1" noRot="1" noChangeAspect="1"/>
          </p:cNvSpPr>
          <p:nvPr>
            <p:ph type="sldImg"/>
          </p:nvPr>
        </p:nvSpPr>
        <p:spPr>
          <a:xfrm>
            <a:off x="377825" y="685800"/>
            <a:ext cx="6102350" cy="3429000"/>
          </a:xfrm>
          <a:prstGeom prst="rect">
            <a:avLst/>
          </a:prstGeom>
        </p:spPr>
        <p:txBody>
          <a:bodyPr/>
          <a:lstStyle/>
          <a:p>
            <a:endParaRPr dirty="0"/>
          </a:p>
        </p:txBody>
      </p:sp>
      <p:sp>
        <p:nvSpPr>
          <p:cNvPr id="364" name="Shape 364">
            <a:extLst>
              <a:ext uri="{FF2B5EF4-FFF2-40B4-BE49-F238E27FC236}">
                <a16:creationId xmlns:a16="http://schemas.microsoft.com/office/drawing/2014/main" id="{ACB29350-7AD8-02F1-8C92-5DECE7BD4D0E}"/>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3928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02005" y="1864171"/>
            <a:ext cx="9089392" cy="530918"/>
          </a:xfrm>
          <a:prstGeom prst="rect">
            <a:avLst/>
          </a:prstGeom>
        </p:spPr>
        <p:txBody>
          <a:bodyPr lIns="0" tIns="0" rIns="0" bIns="0"/>
          <a:lstStyle>
            <a:lvl1pPr>
              <a:lnSpc>
                <a:spcPct val="100000"/>
              </a:lnSpc>
              <a:defRPr sz="3400" b="1">
                <a:solidFill>
                  <a:srgbClr val="00B3F0"/>
                </a:solidFill>
                <a:latin typeface="HelveticaNeueLT Pro 55 Roman"/>
                <a:ea typeface="HelveticaNeueLT Pro 55 Roman"/>
                <a:cs typeface="HelveticaNeueLT Pro 55 Roman"/>
                <a:sym typeface="HelveticaNeueLT Pro 55 Roman"/>
              </a:defRPr>
            </a:lvl1pPr>
          </a:lstStyle>
          <a:p>
            <a:r>
              <a:t>Title Text</a:t>
            </a:r>
          </a:p>
        </p:txBody>
      </p:sp>
      <p:sp>
        <p:nvSpPr>
          <p:cNvPr id="12" name="Body Level One…"/>
          <p:cNvSpPr txBox="1">
            <a:spLocks noGrp="1"/>
          </p:cNvSpPr>
          <p:nvPr>
            <p:ph type="body" sz="quarter" idx="1"/>
          </p:nvPr>
        </p:nvSpPr>
        <p:spPr>
          <a:xfrm>
            <a:off x="1604010" y="3367532"/>
            <a:ext cx="7485382" cy="277002"/>
          </a:xfrm>
          <a:prstGeom prst="rect">
            <a:avLst/>
          </a:prstGeom>
        </p:spPr>
        <p:txBody>
          <a:bodyPr lIns="0" tIns="0" rIns="0" bIns="0"/>
          <a:lstStyle>
            <a:lvl1pPr marL="0" indent="0">
              <a:lnSpc>
                <a:spcPct val="100000"/>
              </a:lnSpc>
              <a:spcBef>
                <a:spcPts val="0"/>
              </a:spcBef>
              <a:buSzTx/>
              <a:buFontTx/>
              <a:buNone/>
              <a:defRPr sz="1800">
                <a:solidFill>
                  <a:srgbClr val="000000"/>
                </a:solidFill>
              </a:defRPr>
            </a:lvl1pPr>
            <a:lvl2pPr marL="0" indent="0">
              <a:lnSpc>
                <a:spcPct val="100000"/>
              </a:lnSpc>
              <a:spcBef>
                <a:spcPts val="0"/>
              </a:spcBef>
              <a:buSzTx/>
              <a:buFontTx/>
              <a:buNone/>
              <a:defRPr sz="1800">
                <a:solidFill>
                  <a:srgbClr val="000000"/>
                </a:solidFill>
              </a:defRPr>
            </a:lvl2pPr>
            <a:lvl3pPr marL="0" indent="0">
              <a:lnSpc>
                <a:spcPct val="100000"/>
              </a:lnSpc>
              <a:spcBef>
                <a:spcPts val="0"/>
              </a:spcBef>
              <a:buSzTx/>
              <a:buFontTx/>
              <a:buNone/>
              <a:defRPr sz="1800">
                <a:solidFill>
                  <a:srgbClr val="000000"/>
                </a:solidFill>
              </a:defRPr>
            </a:lvl3pPr>
            <a:lvl4pPr marL="0" indent="0">
              <a:lnSpc>
                <a:spcPct val="100000"/>
              </a:lnSpc>
              <a:spcBef>
                <a:spcPts val="0"/>
              </a:spcBef>
              <a:buSzTx/>
              <a:buFontTx/>
              <a:buNone/>
              <a:defRPr sz="1800">
                <a:solidFill>
                  <a:srgbClr val="000000"/>
                </a:solidFill>
              </a:defRPr>
            </a:lvl4pPr>
            <a:lvl5pPr marL="0" indent="0">
              <a:lnSpc>
                <a:spcPct val="100000"/>
              </a:lnSpc>
              <a:spcBef>
                <a:spcPts val="0"/>
              </a:spcBef>
              <a:buSzTx/>
              <a:buFontTx/>
              <a:buNone/>
              <a:defRPr sz="1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9886222" y="5592512"/>
            <a:ext cx="272510" cy="276999"/>
          </a:xfrm>
          <a:prstGeom prst="rect">
            <a:avLst/>
          </a:prstGeom>
        </p:spPr>
        <p:txBody>
          <a:bodyPr lIns="0" tIns="0" rIns="0" bIns="0" anchor="t"/>
          <a:lstStyle>
            <a:lvl1pPr>
              <a:defRPr sz="1800">
                <a:solidFill>
                  <a:srgbClr val="888888"/>
                </a:solidFill>
              </a:defRPr>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284178" y="252536"/>
            <a:ext cx="7066863" cy="490527"/>
          </a:xfrm>
          <a:prstGeom prst="rect">
            <a:avLst/>
          </a:prstGeom>
        </p:spPr>
        <p:txBody>
          <a:bodyPr lIns="45718" tIns="45718" rIns="45718" bIns="45718" anchor="b"/>
          <a:lstStyle>
            <a:lvl1pPr defTabSz="914515">
              <a:defRPr sz="2800">
                <a:solidFill>
                  <a:srgbClr val="000000"/>
                </a:solidFill>
              </a:defRPr>
            </a:lvl1pPr>
          </a:lstStyle>
          <a:p>
            <a:r>
              <a:t>Title Text</a:t>
            </a:r>
          </a:p>
        </p:txBody>
      </p:sp>
      <p:sp>
        <p:nvSpPr>
          <p:cNvPr id="139" name="Slide Number"/>
          <p:cNvSpPr txBox="1">
            <a:spLocks noGrp="1"/>
          </p:cNvSpPr>
          <p:nvPr>
            <p:ph type="sldNum" sz="quarter" idx="2"/>
          </p:nvPr>
        </p:nvSpPr>
        <p:spPr>
          <a:xfrm>
            <a:off x="7388536" y="5429196"/>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20" name="Title Text"/>
          <p:cNvSpPr txBox="1">
            <a:spLocks noGrp="1"/>
          </p:cNvSpPr>
          <p:nvPr>
            <p:ph type="title"/>
          </p:nvPr>
        </p:nvSpPr>
        <p:spPr>
          <a:xfrm>
            <a:off x="802005" y="1864171"/>
            <a:ext cx="9089392" cy="530918"/>
          </a:xfrm>
          <a:prstGeom prst="rect">
            <a:avLst/>
          </a:prstGeom>
        </p:spPr>
        <p:txBody>
          <a:bodyPr lIns="0" tIns="0" rIns="0" bIns="0"/>
          <a:lstStyle>
            <a:lvl1pPr>
              <a:lnSpc>
                <a:spcPct val="100000"/>
              </a:lnSpc>
              <a:defRPr sz="3400" b="1">
                <a:solidFill>
                  <a:srgbClr val="00B3F0"/>
                </a:solidFill>
                <a:latin typeface="HelveticaNeueLT Pro 55 Roman"/>
                <a:ea typeface="HelveticaNeueLT Pro 55 Roman"/>
                <a:cs typeface="HelveticaNeueLT Pro 55 Roman"/>
                <a:sym typeface="HelveticaNeueLT Pro 55 Roman"/>
              </a:defRPr>
            </a:lvl1pPr>
          </a:lstStyle>
          <a:p>
            <a:r>
              <a:t>Title Text</a:t>
            </a:r>
          </a:p>
        </p:txBody>
      </p:sp>
      <p:sp>
        <p:nvSpPr>
          <p:cNvPr id="21" name="Body Level One…"/>
          <p:cNvSpPr txBox="1">
            <a:spLocks noGrp="1"/>
          </p:cNvSpPr>
          <p:nvPr>
            <p:ph type="body" sz="quarter" idx="1"/>
          </p:nvPr>
        </p:nvSpPr>
        <p:spPr>
          <a:xfrm>
            <a:off x="1604010" y="3367532"/>
            <a:ext cx="7485382" cy="277002"/>
          </a:xfrm>
          <a:prstGeom prst="rect">
            <a:avLst/>
          </a:prstGeom>
        </p:spPr>
        <p:txBody>
          <a:bodyPr lIns="0" tIns="0" rIns="0" bIns="0"/>
          <a:lstStyle>
            <a:lvl1pPr marL="0" indent="0">
              <a:lnSpc>
                <a:spcPct val="100000"/>
              </a:lnSpc>
              <a:spcBef>
                <a:spcPts val="0"/>
              </a:spcBef>
              <a:buSzTx/>
              <a:buFontTx/>
              <a:buNone/>
              <a:defRPr sz="1800">
                <a:solidFill>
                  <a:srgbClr val="000000"/>
                </a:solidFill>
              </a:defRPr>
            </a:lvl1pPr>
            <a:lvl2pPr marL="0" indent="0">
              <a:lnSpc>
                <a:spcPct val="100000"/>
              </a:lnSpc>
              <a:spcBef>
                <a:spcPts val="0"/>
              </a:spcBef>
              <a:buSzTx/>
              <a:buFontTx/>
              <a:buNone/>
              <a:defRPr sz="1800">
                <a:solidFill>
                  <a:srgbClr val="000000"/>
                </a:solidFill>
              </a:defRPr>
            </a:lvl2pPr>
            <a:lvl3pPr marL="0" indent="0">
              <a:lnSpc>
                <a:spcPct val="100000"/>
              </a:lnSpc>
              <a:spcBef>
                <a:spcPts val="0"/>
              </a:spcBef>
              <a:buSzTx/>
              <a:buFontTx/>
              <a:buNone/>
              <a:defRPr sz="1800">
                <a:solidFill>
                  <a:srgbClr val="000000"/>
                </a:solidFill>
              </a:defRPr>
            </a:lvl3pPr>
            <a:lvl4pPr marL="0" indent="0">
              <a:lnSpc>
                <a:spcPct val="100000"/>
              </a:lnSpc>
              <a:spcBef>
                <a:spcPts val="0"/>
              </a:spcBef>
              <a:buSzTx/>
              <a:buFontTx/>
              <a:buNone/>
              <a:defRPr sz="1800">
                <a:solidFill>
                  <a:srgbClr val="000000"/>
                </a:solidFill>
              </a:defRPr>
            </a:lvl4pPr>
            <a:lvl5pPr marL="0" indent="0">
              <a:lnSpc>
                <a:spcPct val="100000"/>
              </a:lnSpc>
              <a:spcBef>
                <a:spcPts val="0"/>
              </a:spcBef>
              <a:buSzTx/>
              <a:buFontTx/>
              <a:buNone/>
              <a:defRPr sz="1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9886222" y="5592512"/>
            <a:ext cx="272510" cy="276999"/>
          </a:xfrm>
          <a:prstGeom prst="rect">
            <a:avLst/>
          </a:prstGeom>
        </p:spPr>
        <p:txBody>
          <a:bodyPr lIns="0" tIns="0" rIns="0" bIns="0" anchor="t"/>
          <a:lstStyle>
            <a:lvl1pPr>
              <a:defRPr sz="1800">
                <a:solidFill>
                  <a:srgbClr val="888888"/>
                </a:solidFill>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xfrm>
            <a:off x="9886222" y="5592512"/>
            <a:ext cx="272510" cy="276999"/>
          </a:xfrm>
          <a:prstGeom prst="rect">
            <a:avLst/>
          </a:prstGeom>
        </p:spPr>
        <p:txBody>
          <a:bodyPr lIns="0" tIns="0" rIns="0" bIns="0" anchor="t"/>
          <a:lstStyle>
            <a:lvl1pPr>
              <a:defRPr sz="1800">
                <a:solidFill>
                  <a:srgbClr val="888888"/>
                </a:solidFill>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Manuf Top">
    <p:spTree>
      <p:nvGrpSpPr>
        <p:cNvPr id="1" name=""/>
        <p:cNvGrpSpPr/>
        <p:nvPr/>
      </p:nvGrpSpPr>
      <p:grpSpPr>
        <a:xfrm>
          <a:off x="0" y="0"/>
          <a:ext cx="0" cy="0"/>
          <a:chOff x="0" y="0"/>
          <a:chExt cx="0" cy="0"/>
        </a:xfrm>
      </p:grpSpPr>
      <p:pic>
        <p:nvPicPr>
          <p:cNvPr id="64" name="Picture 1" descr="Picture 1"/>
          <p:cNvPicPr>
            <a:picLocks noChangeAspect="1"/>
          </p:cNvPicPr>
          <p:nvPr/>
        </p:nvPicPr>
        <p:blipFill>
          <a:blip r:embed="rId2"/>
          <a:stretch>
            <a:fillRect/>
          </a:stretch>
        </p:blipFill>
        <p:spPr>
          <a:xfrm>
            <a:off x="8394701" y="187328"/>
            <a:ext cx="2055580" cy="374425"/>
          </a:xfrm>
          <a:prstGeom prst="rect">
            <a:avLst/>
          </a:prstGeom>
          <a:ln w="12700">
            <a:miter lim="400000"/>
          </a:ln>
        </p:spPr>
      </p:pic>
      <p:sp>
        <p:nvSpPr>
          <p:cNvPr id="65" name="Slide Number"/>
          <p:cNvSpPr txBox="1">
            <a:spLocks noGrp="1"/>
          </p:cNvSpPr>
          <p:nvPr>
            <p:ph type="sldNum" sz="quarter" idx="2"/>
          </p:nvPr>
        </p:nvSpPr>
        <p:spPr>
          <a:xfrm>
            <a:off x="7388536" y="5429197"/>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nuf Bottom">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7388536" y="5429197"/>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9" name="Title Text"/>
          <p:cNvSpPr txBox="1">
            <a:spLocks noGrp="1"/>
          </p:cNvSpPr>
          <p:nvPr>
            <p:ph type="title"/>
          </p:nvPr>
        </p:nvSpPr>
        <p:spPr>
          <a:xfrm>
            <a:off x="233078" y="1395415"/>
            <a:ext cx="6540786" cy="3462338"/>
          </a:xfrm>
          <a:prstGeom prst="rect">
            <a:avLst/>
          </a:prstGeom>
        </p:spPr>
        <p:txBody>
          <a:bodyPr lIns="0" tIns="0" rIns="0" bIns="0" anchor="ctr"/>
          <a:lstStyle>
            <a:lvl1pPr marR="5079" indent="12697">
              <a:lnSpc>
                <a:spcPts val="4400"/>
              </a:lnSpc>
              <a:tabLst>
                <a:tab pos="685800" algn="l"/>
                <a:tab pos="901700" algn="l"/>
                <a:tab pos="1447800" algn="l"/>
                <a:tab pos="2400300" algn="l"/>
                <a:tab pos="3175000" algn="l"/>
                <a:tab pos="4356100" algn="l"/>
                <a:tab pos="4648200" algn="l"/>
              </a:tabLst>
              <a:defRPr sz="4400">
                <a:solidFill>
                  <a:srgbClr val="000000"/>
                </a:solidFill>
                <a:latin typeface="Lato Medium"/>
                <a:ea typeface="Lato Medium"/>
                <a:cs typeface="Lato Medium"/>
                <a:sym typeface="Lato Medium"/>
              </a:defRPr>
            </a:lvl1pPr>
          </a:lstStyle>
          <a:p>
            <a:r>
              <a:t>Title Text</a:t>
            </a:r>
          </a:p>
        </p:txBody>
      </p:sp>
      <p:sp>
        <p:nvSpPr>
          <p:cNvPr id="80" name="Slide Number"/>
          <p:cNvSpPr txBox="1">
            <a:spLocks noGrp="1"/>
          </p:cNvSpPr>
          <p:nvPr>
            <p:ph type="sldNum" sz="quarter" idx="2"/>
          </p:nvPr>
        </p:nvSpPr>
        <p:spPr>
          <a:xfrm>
            <a:off x="7388536" y="5429197"/>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284178" y="252536"/>
            <a:ext cx="7066861" cy="490527"/>
          </a:xfrm>
          <a:prstGeom prst="rect">
            <a:avLst/>
          </a:prstGeom>
        </p:spPr>
        <p:txBody>
          <a:bodyPr lIns="45718" tIns="45718" rIns="45718" bIns="45718" anchor="b"/>
          <a:lstStyle>
            <a:lvl1pPr>
              <a:defRPr sz="2800">
                <a:solidFill>
                  <a:srgbClr val="000000"/>
                </a:solidFill>
              </a:defRPr>
            </a:lvl1pPr>
          </a:lstStyle>
          <a:p>
            <a:r>
              <a:t>Title Text</a:t>
            </a:r>
          </a:p>
        </p:txBody>
      </p:sp>
      <p:sp>
        <p:nvSpPr>
          <p:cNvPr id="96" name="Slide Number"/>
          <p:cNvSpPr txBox="1">
            <a:spLocks noGrp="1"/>
          </p:cNvSpPr>
          <p:nvPr>
            <p:ph type="sldNum" sz="quarter" idx="2"/>
          </p:nvPr>
        </p:nvSpPr>
        <p:spPr>
          <a:xfrm>
            <a:off x="7388536" y="5429197"/>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Text and Char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604011" y="200239"/>
            <a:ext cx="8643834" cy="1001183"/>
          </a:xfrm>
          <a:prstGeom prst="rect">
            <a:avLst/>
          </a:prstGeom>
        </p:spPr>
        <p:txBody>
          <a:bodyPr lIns="45718" tIns="45718" rIns="45718" bIns="45718" anchor="ctr"/>
          <a:lstStyle>
            <a:lvl1pPr defTabSz="914455">
              <a:defRPr sz="4400">
                <a:solidFill>
                  <a:srgbClr val="000000"/>
                </a:solidFill>
                <a:latin typeface="Lato Medium"/>
                <a:ea typeface="Lato Medium"/>
                <a:cs typeface="Lato Medium"/>
                <a:sym typeface="Lato Medium"/>
              </a:defRPr>
            </a:lvl1pPr>
          </a:lstStyle>
          <a:p>
            <a:r>
              <a:t>Title Text</a:t>
            </a:r>
          </a:p>
        </p:txBody>
      </p:sp>
      <p:sp>
        <p:nvSpPr>
          <p:cNvPr id="112" name="Body Level One…"/>
          <p:cNvSpPr txBox="1">
            <a:spLocks noGrp="1"/>
          </p:cNvSpPr>
          <p:nvPr>
            <p:ph type="body" sz="half" idx="1"/>
          </p:nvPr>
        </p:nvSpPr>
        <p:spPr>
          <a:xfrm>
            <a:off x="1604011" y="1735385"/>
            <a:ext cx="4232805" cy="3337281"/>
          </a:xfrm>
          <a:prstGeom prst="rect">
            <a:avLst/>
          </a:prstGeom>
        </p:spPr>
        <p:txBody>
          <a:bodyPr lIns="45718" tIns="45718" rIns="45718" bIns="45718"/>
          <a:lstStyle>
            <a:lvl1pPr marL="228614" indent="-228614" defTabSz="914455">
              <a:spcBef>
                <a:spcPts val="900"/>
              </a:spcBef>
              <a:defRPr>
                <a:solidFill>
                  <a:srgbClr val="000000"/>
                </a:solidFill>
              </a:defRPr>
            </a:lvl1pPr>
            <a:lvl2pPr marL="650750" indent="-250286" defTabSz="914455">
              <a:spcBef>
                <a:spcPts val="900"/>
              </a:spcBef>
              <a:buChar char="▪"/>
              <a:defRPr>
                <a:solidFill>
                  <a:srgbClr val="000000"/>
                </a:solidFill>
              </a:defRPr>
            </a:lvl2pPr>
            <a:lvl3pPr marL="1001154" indent="-200230" defTabSz="914455">
              <a:spcBef>
                <a:spcPts val="900"/>
              </a:spcBef>
              <a:buChar char="▪"/>
              <a:defRPr>
                <a:solidFill>
                  <a:srgbClr val="000000"/>
                </a:solidFill>
              </a:defRPr>
            </a:lvl3pPr>
            <a:lvl4pPr marL="1401615" indent="-200230" defTabSz="914455">
              <a:spcBef>
                <a:spcPts val="900"/>
              </a:spcBef>
              <a:buChar char="▪"/>
              <a:defRPr>
                <a:solidFill>
                  <a:srgbClr val="000000"/>
                </a:solidFill>
              </a:defRPr>
            </a:lvl4pPr>
            <a:lvl5pPr marL="1802077" indent="-200230" defTabSz="914455">
              <a:spcBef>
                <a:spcPts val="900"/>
              </a:spcBef>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7388533" y="5429196"/>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604011" y="200239"/>
            <a:ext cx="8643834" cy="1001183"/>
          </a:xfrm>
          <a:prstGeom prst="rect">
            <a:avLst/>
          </a:prstGeom>
        </p:spPr>
        <p:txBody>
          <a:bodyPr lIns="45718" tIns="45718" rIns="45718" bIns="45718" anchor="ctr"/>
          <a:lstStyle>
            <a:lvl1pPr defTabSz="914455">
              <a:defRPr sz="4400">
                <a:solidFill>
                  <a:srgbClr val="000000"/>
                </a:solidFill>
                <a:latin typeface="Lato Medium"/>
                <a:ea typeface="Lato Medium"/>
                <a:cs typeface="Lato Medium"/>
                <a:sym typeface="Lato Medium"/>
              </a:defRPr>
            </a:lvl1pPr>
          </a:lstStyle>
          <a:p>
            <a:r>
              <a:t>Title Text</a:t>
            </a:r>
          </a:p>
        </p:txBody>
      </p:sp>
      <p:sp>
        <p:nvSpPr>
          <p:cNvPr id="130" name="Body Level One…"/>
          <p:cNvSpPr txBox="1">
            <a:spLocks noGrp="1"/>
          </p:cNvSpPr>
          <p:nvPr>
            <p:ph type="body" sz="half" idx="1"/>
          </p:nvPr>
        </p:nvSpPr>
        <p:spPr>
          <a:xfrm>
            <a:off x="1604011" y="1735385"/>
            <a:ext cx="4232805" cy="3337281"/>
          </a:xfrm>
          <a:prstGeom prst="rect">
            <a:avLst/>
          </a:prstGeom>
        </p:spPr>
        <p:txBody>
          <a:bodyPr lIns="45718" tIns="45718" rIns="45718" bIns="45718"/>
          <a:lstStyle>
            <a:lvl1pPr marL="228614" indent="-228614" defTabSz="914455">
              <a:spcBef>
                <a:spcPts val="900"/>
              </a:spcBef>
              <a:defRPr>
                <a:solidFill>
                  <a:srgbClr val="000000"/>
                </a:solidFill>
              </a:defRPr>
            </a:lvl1pPr>
            <a:lvl2pPr marL="800923" indent="-400460" defTabSz="914455">
              <a:spcBef>
                <a:spcPts val="900"/>
              </a:spcBef>
              <a:buChar char="▪"/>
              <a:defRPr>
                <a:solidFill>
                  <a:srgbClr val="000000"/>
                </a:solidFill>
              </a:defRPr>
            </a:lvl2pPr>
            <a:lvl3pPr marL="1101269" indent="-300346" defTabSz="914455">
              <a:spcBef>
                <a:spcPts val="900"/>
              </a:spcBef>
              <a:buChar char="▪"/>
              <a:defRPr>
                <a:solidFill>
                  <a:srgbClr val="000000"/>
                </a:solidFill>
              </a:defRPr>
            </a:lvl3pPr>
            <a:lvl4pPr marL="1501731" indent="-300346" defTabSz="914455">
              <a:spcBef>
                <a:spcPts val="900"/>
              </a:spcBef>
              <a:buChar char="▪"/>
              <a:defRPr>
                <a:solidFill>
                  <a:srgbClr val="000000"/>
                </a:solidFill>
              </a:defRPr>
            </a:lvl4pPr>
            <a:lvl5pPr marL="1902192" indent="-300346" defTabSz="914455">
              <a:spcBef>
                <a:spcPts val="900"/>
              </a:spcBef>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7388534" y="5429196"/>
            <a:ext cx="275071" cy="276995"/>
          </a:xfrm>
          <a:prstGeom prst="rect">
            <a:avLst/>
          </a:prstGeom>
        </p:spPr>
        <p:txBody>
          <a:bodyPr lIns="45718" tIns="45718" rIns="45718" bIns="45718"/>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7840" y="354962"/>
            <a:ext cx="9977722" cy="3240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Title Text</a:t>
            </a:r>
          </a:p>
        </p:txBody>
      </p:sp>
      <p:sp>
        <p:nvSpPr>
          <p:cNvPr id="3" name="Body Level One…"/>
          <p:cNvSpPr txBox="1">
            <a:spLocks noGrp="1"/>
          </p:cNvSpPr>
          <p:nvPr>
            <p:ph type="body" idx="1"/>
          </p:nvPr>
        </p:nvSpPr>
        <p:spPr>
          <a:xfrm>
            <a:off x="357840" y="773666"/>
            <a:ext cx="9977722" cy="466349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388531" y="5429193"/>
            <a:ext cx="275073"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0" r:id="rId7"/>
    <p:sldLayoutId id="2147483662" r:id="rId8"/>
    <p:sldLayoutId id="2147483664" r:id="rId9"/>
    <p:sldLayoutId id="2147483665" r:id="rId10"/>
  </p:sldLayoutIdLst>
  <p:transition spd="med"/>
  <p:txStyles>
    <p:titleStyle>
      <a:lvl1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1pPr>
      <a:lvl2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2pPr>
      <a:lvl3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3pPr>
      <a:lvl4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4pPr>
      <a:lvl5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5pPr>
      <a:lvl6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6pPr>
      <a:lvl7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7pPr>
      <a:lvl8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8pPr>
      <a:lvl9pPr marL="0" marR="0" indent="0" algn="l" defTabSz="914400" latinLnBrk="0">
        <a:lnSpc>
          <a:spcPct val="90000"/>
        </a:lnSpc>
        <a:spcBef>
          <a:spcPts val="0"/>
        </a:spcBef>
        <a:spcAft>
          <a:spcPts val="0"/>
        </a:spcAft>
        <a:buClrTx/>
        <a:buSzTx/>
        <a:buFontTx/>
        <a:buNone/>
        <a:tabLst/>
        <a:defRPr sz="2100" b="0" i="0" u="none" strike="noStrike" cap="none" spc="0" baseline="0">
          <a:ln>
            <a:noFill/>
          </a:ln>
          <a:solidFill>
            <a:srgbClr val="00B9F2"/>
          </a:solidFill>
          <a:uFillTx/>
          <a:latin typeface="Arial"/>
          <a:ea typeface="Arial"/>
          <a:cs typeface="Arial"/>
          <a:sym typeface="Arial"/>
        </a:defRPr>
      </a:lvl9pPr>
    </p:titleStyle>
    <p:bodyStyle>
      <a:lvl1pPr marL="228600" marR="0" indent="-228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1pPr>
      <a:lvl2pPr marL="723900" marR="0" indent="-2667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2pPr>
      <a:lvl3pPr marL="1234439" marR="0" indent="-320039"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3pPr>
      <a:lvl4pPr marL="17272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4pPr>
      <a:lvl5pPr marL="21844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5pPr>
      <a:lvl6pPr marL="26416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6pPr>
      <a:lvl7pPr marL="30988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7pPr>
      <a:lvl8pPr marL="35560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8pPr>
      <a:lvl9pPr marL="40132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6D6E71"/>
          </a:solidFill>
          <a:uFillTx/>
          <a:latin typeface="+mj-lt"/>
          <a:ea typeface="+mj-ea"/>
          <a:cs typeface="+mj-cs"/>
          <a:sym typeface="Calibri"/>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3878DF-6AD9-48E2-93C6-7AD369381B4F}"/>
              </a:ext>
            </a:extLst>
          </p:cNvPr>
          <p:cNvSpPr/>
          <p:nvPr/>
        </p:nvSpPr>
        <p:spPr>
          <a:xfrm>
            <a:off x="5343837" y="0"/>
            <a:ext cx="5349563" cy="6014849"/>
          </a:xfrm>
          <a:custGeom>
            <a:avLst/>
            <a:gdLst>
              <a:gd name="connsiteX0" fmla="*/ 0 w 5349563"/>
              <a:gd name="connsiteY0" fmla="*/ 0 h 6007100"/>
              <a:gd name="connsiteX1" fmla="*/ 5349563 w 5349563"/>
              <a:gd name="connsiteY1" fmla="*/ 0 h 6007100"/>
              <a:gd name="connsiteX2" fmla="*/ 5349563 w 5349563"/>
              <a:gd name="connsiteY2" fmla="*/ 6007100 h 6007100"/>
              <a:gd name="connsiteX3" fmla="*/ 0 w 5349563"/>
              <a:gd name="connsiteY3" fmla="*/ 6007100 h 6007100"/>
              <a:gd name="connsiteX4" fmla="*/ 0 w 5349563"/>
              <a:gd name="connsiteY4" fmla="*/ 0 h 6007100"/>
              <a:gd name="connsiteX0" fmla="*/ 0 w 5349563"/>
              <a:gd name="connsiteY0" fmla="*/ 0 h 6014849"/>
              <a:gd name="connsiteX1" fmla="*/ 5349563 w 5349563"/>
              <a:gd name="connsiteY1" fmla="*/ 0 h 6014849"/>
              <a:gd name="connsiteX2" fmla="*/ 5349563 w 5349563"/>
              <a:gd name="connsiteY2" fmla="*/ 6007100 h 6014849"/>
              <a:gd name="connsiteX3" fmla="*/ 2347993 w 5349563"/>
              <a:gd name="connsiteY3" fmla="*/ 6014849 h 6014849"/>
              <a:gd name="connsiteX4" fmla="*/ 0 w 5349563"/>
              <a:gd name="connsiteY4" fmla="*/ 0 h 601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9563" h="6014849">
                <a:moveTo>
                  <a:pt x="0" y="0"/>
                </a:moveTo>
                <a:lnTo>
                  <a:pt x="5349563" y="0"/>
                </a:lnTo>
                <a:lnTo>
                  <a:pt x="5349563" y="6007100"/>
                </a:lnTo>
                <a:lnTo>
                  <a:pt x="2347993" y="6014849"/>
                </a:lnTo>
                <a:lnTo>
                  <a:pt x="0" y="0"/>
                </a:lnTo>
                <a:close/>
              </a:path>
            </a:pathLst>
          </a:custGeom>
          <a:solidFill>
            <a:srgbClr val="205F8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dirty="0">
              <a:ln>
                <a:noFill/>
              </a:ln>
              <a:solidFill>
                <a:srgbClr val="000000"/>
              </a:solidFill>
              <a:effectLst/>
              <a:uFillTx/>
              <a:latin typeface="+mj-lt"/>
              <a:ea typeface="+mj-ea"/>
              <a:cs typeface="+mj-cs"/>
              <a:sym typeface="Calibri"/>
            </a:endParaRPr>
          </a:p>
        </p:txBody>
      </p:sp>
      <p:sp>
        <p:nvSpPr>
          <p:cNvPr id="328" name="TextBox 1"/>
          <p:cNvSpPr txBox="1"/>
          <p:nvPr/>
        </p:nvSpPr>
        <p:spPr>
          <a:xfrm>
            <a:off x="6435092" y="330897"/>
            <a:ext cx="3992690"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gn="ctr">
              <a:defRPr sz="5000">
                <a:solidFill>
                  <a:srgbClr val="FFFFFF"/>
                </a:solidFill>
                <a:latin typeface="Lato Regular"/>
                <a:ea typeface="Lato Regular"/>
                <a:cs typeface="Lato Regular"/>
                <a:sym typeface="Lato Regular"/>
              </a:defRPr>
            </a:pPr>
            <a:r>
              <a:rPr lang="en-IE" sz="2800" dirty="0"/>
              <a:t>An Bord Pleanála</a:t>
            </a:r>
          </a:p>
        </p:txBody>
      </p:sp>
      <p:sp>
        <p:nvSpPr>
          <p:cNvPr id="7" name="TextBox 1">
            <a:extLst>
              <a:ext uri="{FF2B5EF4-FFF2-40B4-BE49-F238E27FC236}">
                <a16:creationId xmlns:a16="http://schemas.microsoft.com/office/drawing/2014/main" id="{50A42ECD-71F8-4DF3-A9D9-9613A37E6309}"/>
              </a:ext>
            </a:extLst>
          </p:cNvPr>
          <p:cNvSpPr txBox="1"/>
          <p:nvPr/>
        </p:nvSpPr>
        <p:spPr>
          <a:xfrm>
            <a:off x="406778" y="1268910"/>
            <a:ext cx="5255630" cy="28623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gn="ctr">
              <a:defRPr sz="5000">
                <a:solidFill>
                  <a:srgbClr val="FFFFFF"/>
                </a:solidFill>
                <a:latin typeface="Lato Regular"/>
                <a:ea typeface="Lato Regular"/>
                <a:cs typeface="Lato Regular"/>
                <a:sym typeface="Lato Regular"/>
              </a:defRPr>
            </a:pPr>
            <a:r>
              <a:rPr lang="en-IE" sz="3600" dirty="0">
                <a:solidFill>
                  <a:schemeClr val="tx1"/>
                </a:solidFill>
              </a:rPr>
              <a:t>Ballyfasy Wind Farm, </a:t>
            </a:r>
          </a:p>
          <a:p>
            <a:pPr algn="ctr">
              <a:defRPr sz="5000">
                <a:solidFill>
                  <a:srgbClr val="FFFFFF"/>
                </a:solidFill>
                <a:latin typeface="Lato Regular"/>
                <a:ea typeface="Lato Regular"/>
                <a:cs typeface="Lato Regular"/>
                <a:sym typeface="Lato Regular"/>
              </a:defRPr>
            </a:pPr>
            <a:r>
              <a:rPr lang="en-IE" sz="3600" dirty="0">
                <a:solidFill>
                  <a:schemeClr val="tx1"/>
                </a:solidFill>
              </a:rPr>
              <a:t>Co. Kilkenny</a:t>
            </a:r>
          </a:p>
          <a:p>
            <a:pPr algn="ctr">
              <a:defRPr sz="5000">
                <a:solidFill>
                  <a:srgbClr val="FFFFFF"/>
                </a:solidFill>
                <a:latin typeface="Lato Regular"/>
                <a:ea typeface="Lato Regular"/>
                <a:cs typeface="Lato Regular"/>
                <a:sym typeface="Lato Regular"/>
              </a:defRPr>
            </a:pPr>
            <a:r>
              <a:rPr lang="en-IE" sz="3600" dirty="0">
                <a:solidFill>
                  <a:schemeClr val="tx1"/>
                </a:solidFill>
              </a:rPr>
              <a:t>Pre-Planning Application Update &amp; Design Flexibility Meeting</a:t>
            </a:r>
            <a:endParaRPr dirty="0">
              <a:solidFill>
                <a:schemeClr val="tx1"/>
              </a:solidFill>
            </a:endParaRPr>
          </a:p>
        </p:txBody>
      </p:sp>
      <p:sp>
        <p:nvSpPr>
          <p:cNvPr id="8" name="TextBox 1">
            <a:extLst>
              <a:ext uri="{FF2B5EF4-FFF2-40B4-BE49-F238E27FC236}">
                <a16:creationId xmlns:a16="http://schemas.microsoft.com/office/drawing/2014/main" id="{06650BA2-60A3-4682-A463-AE6E9A0A9F21}"/>
              </a:ext>
            </a:extLst>
          </p:cNvPr>
          <p:cNvSpPr txBox="1"/>
          <p:nvPr/>
        </p:nvSpPr>
        <p:spPr>
          <a:xfrm>
            <a:off x="7172010" y="4432422"/>
            <a:ext cx="3890120"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gn="ctr">
              <a:defRPr sz="5000">
                <a:solidFill>
                  <a:srgbClr val="FFFFFF"/>
                </a:solidFill>
                <a:latin typeface="Lato Regular"/>
                <a:ea typeface="Lato Regular"/>
                <a:cs typeface="Lato Regular"/>
                <a:sym typeface="Lato Regular"/>
              </a:defRPr>
            </a:pPr>
            <a:r>
              <a:rPr lang="en-IE" sz="2400" dirty="0"/>
              <a:t>26. 05. 25</a:t>
            </a:r>
            <a:endParaRPr lang="en-IE" sz="5000" dirty="0"/>
          </a:p>
        </p:txBody>
      </p:sp>
      <p:pic>
        <p:nvPicPr>
          <p:cNvPr id="2" name="Picture 1">
            <a:extLst>
              <a:ext uri="{FF2B5EF4-FFF2-40B4-BE49-F238E27FC236}">
                <a16:creationId xmlns:a16="http://schemas.microsoft.com/office/drawing/2014/main" id="{1A8BF4E5-A177-F744-4EA5-80F591C740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427" y="1113013"/>
            <a:ext cx="3327355" cy="2495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55156B8-8800-A605-BBCC-E97C4FBD546F}"/>
              </a:ext>
            </a:extLst>
          </p:cNvPr>
          <p:cNvGrpSpPr/>
          <p:nvPr/>
        </p:nvGrpSpPr>
        <p:grpSpPr>
          <a:xfrm flipH="1">
            <a:off x="7822742" y="0"/>
            <a:ext cx="2884861" cy="685762"/>
            <a:chOff x="940730" y="7705630"/>
            <a:chExt cx="4654337" cy="1174350"/>
          </a:xfrm>
          <a:solidFill>
            <a:srgbClr val="25AAE1"/>
          </a:solidFill>
        </p:grpSpPr>
        <p:sp>
          <p:nvSpPr>
            <p:cNvPr id="24" name="Rectangle 20">
              <a:extLst>
                <a:ext uri="{FF2B5EF4-FFF2-40B4-BE49-F238E27FC236}">
                  <a16:creationId xmlns:a16="http://schemas.microsoft.com/office/drawing/2014/main" id="{D356E3FD-E170-3924-04A6-A952D788DD90}"/>
                </a:ext>
              </a:extLst>
            </p:cNvPr>
            <p:cNvSpPr/>
            <p:nvPr/>
          </p:nvSpPr>
          <p:spPr>
            <a:xfrm>
              <a:off x="940730"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28" name="Rectangle 20">
              <a:extLst>
                <a:ext uri="{FF2B5EF4-FFF2-40B4-BE49-F238E27FC236}">
                  <a16:creationId xmlns:a16="http://schemas.microsoft.com/office/drawing/2014/main" id="{84F24315-33B5-4CE5-2DC2-F85284C6A315}"/>
                </a:ext>
              </a:extLst>
            </p:cNvPr>
            <p:cNvSpPr/>
            <p:nvPr/>
          </p:nvSpPr>
          <p:spPr>
            <a:xfrm>
              <a:off x="1368164"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29" name="Rectangle 20">
              <a:extLst>
                <a:ext uri="{FF2B5EF4-FFF2-40B4-BE49-F238E27FC236}">
                  <a16:creationId xmlns:a16="http://schemas.microsoft.com/office/drawing/2014/main" id="{CBBFCEFA-1FAE-05AC-979C-B532108F3D37}"/>
                </a:ext>
              </a:extLst>
            </p:cNvPr>
            <p:cNvSpPr/>
            <p:nvPr/>
          </p:nvSpPr>
          <p:spPr>
            <a:xfrm>
              <a:off x="1795598"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0" name="Rectangle 20">
              <a:extLst>
                <a:ext uri="{FF2B5EF4-FFF2-40B4-BE49-F238E27FC236}">
                  <a16:creationId xmlns:a16="http://schemas.microsoft.com/office/drawing/2014/main" id="{536D9D87-424F-59D3-0718-E14EA3C2B818}"/>
                </a:ext>
              </a:extLst>
            </p:cNvPr>
            <p:cNvSpPr/>
            <p:nvPr/>
          </p:nvSpPr>
          <p:spPr>
            <a:xfrm>
              <a:off x="2225839" y="7708313"/>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1" name="Rectangle 20">
              <a:extLst>
                <a:ext uri="{FF2B5EF4-FFF2-40B4-BE49-F238E27FC236}">
                  <a16:creationId xmlns:a16="http://schemas.microsoft.com/office/drawing/2014/main" id="{D296B423-50F8-5BD8-4833-6E70DF3FC50F}"/>
                </a:ext>
              </a:extLst>
            </p:cNvPr>
            <p:cNvSpPr/>
            <p:nvPr/>
          </p:nvSpPr>
          <p:spPr>
            <a:xfrm>
              <a:off x="2653273"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2" name="Rectangle 20">
              <a:extLst>
                <a:ext uri="{FF2B5EF4-FFF2-40B4-BE49-F238E27FC236}">
                  <a16:creationId xmlns:a16="http://schemas.microsoft.com/office/drawing/2014/main" id="{C330AF96-6F5F-4791-D0E7-59C7D5B73792}"/>
                </a:ext>
              </a:extLst>
            </p:cNvPr>
            <p:cNvSpPr/>
            <p:nvPr/>
          </p:nvSpPr>
          <p:spPr>
            <a:xfrm>
              <a:off x="3080707"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3" name="Rectangle 20">
              <a:extLst>
                <a:ext uri="{FF2B5EF4-FFF2-40B4-BE49-F238E27FC236}">
                  <a16:creationId xmlns:a16="http://schemas.microsoft.com/office/drawing/2014/main" id="{55CBEFFD-D6CE-BD14-B48B-4C92000B923F}"/>
                </a:ext>
              </a:extLst>
            </p:cNvPr>
            <p:cNvSpPr/>
            <p:nvPr/>
          </p:nvSpPr>
          <p:spPr>
            <a:xfrm>
              <a:off x="3509279"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4" name="Rectangle 20">
              <a:extLst>
                <a:ext uri="{FF2B5EF4-FFF2-40B4-BE49-F238E27FC236}">
                  <a16:creationId xmlns:a16="http://schemas.microsoft.com/office/drawing/2014/main" id="{20198CFA-A746-19B2-8CD4-AB65EAC1A042}"/>
                </a:ext>
              </a:extLst>
            </p:cNvPr>
            <p:cNvSpPr/>
            <p:nvPr/>
          </p:nvSpPr>
          <p:spPr>
            <a:xfrm>
              <a:off x="3936713"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5" name="Rectangle 20">
              <a:extLst>
                <a:ext uri="{FF2B5EF4-FFF2-40B4-BE49-F238E27FC236}">
                  <a16:creationId xmlns:a16="http://schemas.microsoft.com/office/drawing/2014/main" id="{71996F79-A541-32DA-52A3-2786B9869713}"/>
                </a:ext>
              </a:extLst>
            </p:cNvPr>
            <p:cNvSpPr/>
            <p:nvPr/>
          </p:nvSpPr>
          <p:spPr>
            <a:xfrm>
              <a:off x="4366105"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sp>
          <p:nvSpPr>
            <p:cNvPr id="36" name="Rectangle 20">
              <a:extLst>
                <a:ext uri="{FF2B5EF4-FFF2-40B4-BE49-F238E27FC236}">
                  <a16:creationId xmlns:a16="http://schemas.microsoft.com/office/drawing/2014/main" id="{F1E8834B-1F13-A269-69CA-6D181BB473D7}"/>
                </a:ext>
              </a:extLst>
            </p:cNvPr>
            <p:cNvSpPr/>
            <p:nvPr/>
          </p:nvSpPr>
          <p:spPr>
            <a:xfrm>
              <a:off x="4792587"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solidFill>
                  <a:srgbClr val="0A476D"/>
                </a:solidFill>
              </a:endParaRPr>
            </a:p>
          </p:txBody>
        </p:sp>
      </p:grpSp>
      <p:sp>
        <p:nvSpPr>
          <p:cNvPr id="9" name="TextBox 8">
            <a:extLst>
              <a:ext uri="{FF2B5EF4-FFF2-40B4-BE49-F238E27FC236}">
                <a16:creationId xmlns:a16="http://schemas.microsoft.com/office/drawing/2014/main" id="{12D0F8F2-0DBC-346A-CDE8-9619E1261B81}"/>
              </a:ext>
            </a:extLst>
          </p:cNvPr>
          <p:cNvSpPr txBox="1"/>
          <p:nvPr/>
        </p:nvSpPr>
        <p:spPr>
          <a:xfrm>
            <a:off x="809417" y="3092544"/>
            <a:ext cx="1215629" cy="900888"/>
          </a:xfrm>
          <a:prstGeom prst="rect">
            <a:avLst/>
          </a:prstGeom>
          <a:noFill/>
        </p:spPr>
        <p:txBody>
          <a:bodyPr wrap="square" rtlCol="0">
            <a:spAutoFit/>
          </a:bodyPr>
          <a:lstStyle/>
          <a:p>
            <a:pPr algn="l"/>
            <a:r>
              <a:rPr lang="en-US" sz="1051" dirty="0">
                <a:solidFill>
                  <a:srgbClr val="07486F"/>
                </a:solidFill>
                <a:latin typeface="Lato-Light"/>
              </a:rPr>
              <a:t>Fairgreen House</a:t>
            </a:r>
          </a:p>
          <a:p>
            <a:pPr algn="l"/>
            <a:r>
              <a:rPr lang="en-US" sz="1051" dirty="0">
                <a:solidFill>
                  <a:srgbClr val="07486F"/>
                </a:solidFill>
                <a:latin typeface="Lato-Light"/>
              </a:rPr>
              <a:t>Fairgreen Rd</a:t>
            </a:r>
          </a:p>
          <a:p>
            <a:pPr algn="l"/>
            <a:r>
              <a:rPr lang="en-US" sz="1051" dirty="0">
                <a:solidFill>
                  <a:srgbClr val="07486F"/>
                </a:solidFill>
                <a:latin typeface="Lato-Light"/>
              </a:rPr>
              <a:t>Galway,</a:t>
            </a:r>
          </a:p>
          <a:p>
            <a:pPr algn="l"/>
            <a:r>
              <a:rPr lang="en-US" sz="1051" dirty="0">
                <a:solidFill>
                  <a:srgbClr val="07486F"/>
                </a:solidFill>
                <a:latin typeface="Lato-Light"/>
              </a:rPr>
              <a:t>H91 AXK8</a:t>
            </a:r>
          </a:p>
          <a:p>
            <a:pPr algn="l"/>
            <a:r>
              <a:rPr lang="en-US" sz="1051" dirty="0">
                <a:solidFill>
                  <a:srgbClr val="07486F"/>
                </a:solidFill>
                <a:latin typeface="Lato-Light"/>
              </a:rPr>
              <a:t>T: (091) 565 211</a:t>
            </a:r>
            <a:endParaRPr lang="en-IE" sz="1051" dirty="0">
              <a:solidFill>
                <a:srgbClr val="07486F"/>
              </a:solidFill>
              <a:latin typeface="Lato-Light"/>
            </a:endParaRPr>
          </a:p>
        </p:txBody>
      </p:sp>
      <p:sp>
        <p:nvSpPr>
          <p:cNvPr id="10" name="TextBox 9">
            <a:extLst>
              <a:ext uri="{FF2B5EF4-FFF2-40B4-BE49-F238E27FC236}">
                <a16:creationId xmlns:a16="http://schemas.microsoft.com/office/drawing/2014/main" id="{DB68BBC6-0597-3526-B8B8-7BCCA2C64CA0}"/>
              </a:ext>
            </a:extLst>
          </p:cNvPr>
          <p:cNvSpPr txBox="1"/>
          <p:nvPr/>
        </p:nvSpPr>
        <p:spPr>
          <a:xfrm>
            <a:off x="808002" y="2701286"/>
            <a:ext cx="1447945" cy="343940"/>
          </a:xfrm>
          <a:prstGeom prst="rect">
            <a:avLst/>
          </a:prstGeom>
          <a:noFill/>
        </p:spPr>
        <p:txBody>
          <a:bodyPr wrap="square" rtlCol="0">
            <a:spAutoFit/>
          </a:bodyPr>
          <a:lstStyle/>
          <a:p>
            <a:r>
              <a:rPr lang="en-IE" sz="1635" b="1" dirty="0">
                <a:solidFill>
                  <a:srgbClr val="8CC63F"/>
                </a:solidFill>
                <a:latin typeface="Lato" panose="020F0502020204030203" pitchFamily="34" charset="0"/>
              </a:rPr>
              <a:t>Galway</a:t>
            </a:r>
          </a:p>
        </p:txBody>
      </p:sp>
      <p:cxnSp>
        <p:nvCxnSpPr>
          <p:cNvPr id="4" name="Straight Connector 3">
            <a:extLst>
              <a:ext uri="{FF2B5EF4-FFF2-40B4-BE49-F238E27FC236}">
                <a16:creationId xmlns:a16="http://schemas.microsoft.com/office/drawing/2014/main" id="{EFBAEEAB-C02A-9A9E-A657-CAECE7E441F0}"/>
              </a:ext>
            </a:extLst>
          </p:cNvPr>
          <p:cNvCxnSpPr>
            <a:cxnSpLocks/>
          </p:cNvCxnSpPr>
          <p:nvPr/>
        </p:nvCxnSpPr>
        <p:spPr>
          <a:xfrm>
            <a:off x="250730" y="2008918"/>
            <a:ext cx="1013825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554997-F380-26AC-6F39-F8B356EF54EC}"/>
              </a:ext>
            </a:extLst>
          </p:cNvPr>
          <p:cNvSpPr txBox="1"/>
          <p:nvPr/>
        </p:nvSpPr>
        <p:spPr>
          <a:xfrm>
            <a:off x="2691705" y="3092544"/>
            <a:ext cx="1690887" cy="1062599"/>
          </a:xfrm>
          <a:prstGeom prst="rect">
            <a:avLst/>
          </a:prstGeom>
          <a:noFill/>
        </p:spPr>
        <p:txBody>
          <a:bodyPr wrap="square" rtlCol="0">
            <a:spAutoFit/>
          </a:bodyPr>
          <a:lstStyle/>
          <a:p>
            <a:pPr algn="l"/>
            <a:r>
              <a:rPr lang="en-US" sz="1051" dirty="0">
                <a:solidFill>
                  <a:srgbClr val="07486F"/>
                </a:solidFill>
                <a:latin typeface="Lato-Light"/>
              </a:rPr>
              <a:t>Block 10-4</a:t>
            </a:r>
          </a:p>
          <a:p>
            <a:pPr algn="l"/>
            <a:r>
              <a:rPr lang="en-US" sz="1051" dirty="0">
                <a:solidFill>
                  <a:srgbClr val="07486F"/>
                </a:solidFill>
                <a:latin typeface="Lato-Light"/>
              </a:rPr>
              <a:t>Blanchardstown Corporate Park Dublin 15,</a:t>
            </a:r>
          </a:p>
          <a:p>
            <a:pPr algn="l"/>
            <a:r>
              <a:rPr lang="en-US" sz="1051" dirty="0">
                <a:solidFill>
                  <a:srgbClr val="07486F"/>
                </a:solidFill>
                <a:latin typeface="Lato-Light"/>
              </a:rPr>
              <a:t>D15 X98N</a:t>
            </a:r>
          </a:p>
          <a:p>
            <a:pPr algn="l"/>
            <a:r>
              <a:rPr lang="en-US" sz="1051" dirty="0">
                <a:solidFill>
                  <a:srgbClr val="07486F"/>
                </a:solidFill>
                <a:latin typeface="Lato-Light"/>
              </a:rPr>
              <a:t>T: (01) 803 0406</a:t>
            </a:r>
            <a:endParaRPr lang="en-IE" sz="1051" dirty="0">
              <a:solidFill>
                <a:srgbClr val="07486F"/>
              </a:solidFill>
              <a:latin typeface="Lato-Light"/>
            </a:endParaRPr>
          </a:p>
        </p:txBody>
      </p:sp>
      <p:sp>
        <p:nvSpPr>
          <p:cNvPr id="8" name="TextBox 7">
            <a:extLst>
              <a:ext uri="{FF2B5EF4-FFF2-40B4-BE49-F238E27FC236}">
                <a16:creationId xmlns:a16="http://schemas.microsoft.com/office/drawing/2014/main" id="{7881DCB8-C8B9-3BA4-5A5D-EA78E9D44761}"/>
              </a:ext>
            </a:extLst>
          </p:cNvPr>
          <p:cNvSpPr txBox="1"/>
          <p:nvPr/>
        </p:nvSpPr>
        <p:spPr>
          <a:xfrm>
            <a:off x="2690290" y="2701286"/>
            <a:ext cx="1447945" cy="343940"/>
          </a:xfrm>
          <a:prstGeom prst="rect">
            <a:avLst/>
          </a:prstGeom>
          <a:noFill/>
        </p:spPr>
        <p:txBody>
          <a:bodyPr wrap="square" rtlCol="0">
            <a:spAutoFit/>
          </a:bodyPr>
          <a:lstStyle/>
          <a:p>
            <a:r>
              <a:rPr lang="en-IE" sz="1635" b="1" dirty="0">
                <a:solidFill>
                  <a:srgbClr val="8CC63F"/>
                </a:solidFill>
                <a:latin typeface="Lato" panose="020F0502020204030203" pitchFamily="34" charset="0"/>
              </a:rPr>
              <a:t>Dublin</a:t>
            </a:r>
          </a:p>
        </p:txBody>
      </p:sp>
      <p:sp>
        <p:nvSpPr>
          <p:cNvPr id="22" name="TextBox 21">
            <a:extLst>
              <a:ext uri="{FF2B5EF4-FFF2-40B4-BE49-F238E27FC236}">
                <a16:creationId xmlns:a16="http://schemas.microsoft.com/office/drawing/2014/main" id="{553C0F60-CC75-E648-0E41-9264FECC4D7C}"/>
              </a:ext>
            </a:extLst>
          </p:cNvPr>
          <p:cNvSpPr txBox="1"/>
          <p:nvPr/>
        </p:nvSpPr>
        <p:spPr>
          <a:xfrm>
            <a:off x="4745614" y="3092544"/>
            <a:ext cx="1445777" cy="900888"/>
          </a:xfrm>
          <a:prstGeom prst="rect">
            <a:avLst/>
          </a:prstGeom>
          <a:noFill/>
        </p:spPr>
        <p:txBody>
          <a:bodyPr wrap="square" rtlCol="0">
            <a:spAutoFit/>
          </a:bodyPr>
          <a:lstStyle/>
          <a:p>
            <a:pPr algn="l"/>
            <a:r>
              <a:rPr lang="en-US" sz="1051" dirty="0">
                <a:solidFill>
                  <a:srgbClr val="07486F"/>
                </a:solidFill>
                <a:latin typeface="Lato-Light"/>
              </a:rPr>
              <a:t>Market St</a:t>
            </a:r>
          </a:p>
          <a:p>
            <a:pPr algn="l"/>
            <a:r>
              <a:rPr lang="en-US" sz="1051" dirty="0">
                <a:solidFill>
                  <a:srgbClr val="07486F"/>
                </a:solidFill>
                <a:latin typeface="Lato-Light"/>
              </a:rPr>
              <a:t>Castlebar</a:t>
            </a:r>
          </a:p>
          <a:p>
            <a:pPr algn="l"/>
            <a:r>
              <a:rPr lang="en-US" sz="1051" dirty="0">
                <a:solidFill>
                  <a:srgbClr val="07486F"/>
                </a:solidFill>
                <a:latin typeface="Lato-Light"/>
              </a:rPr>
              <a:t>Co. Mayo,</a:t>
            </a:r>
          </a:p>
          <a:p>
            <a:pPr algn="l"/>
            <a:r>
              <a:rPr lang="en-US" sz="1051" dirty="0">
                <a:solidFill>
                  <a:srgbClr val="07486F"/>
                </a:solidFill>
                <a:latin typeface="Lato-Light"/>
              </a:rPr>
              <a:t>F23 Y427</a:t>
            </a:r>
          </a:p>
          <a:p>
            <a:pPr algn="l"/>
            <a:r>
              <a:rPr lang="en-US" sz="1051" dirty="0">
                <a:solidFill>
                  <a:srgbClr val="07486F"/>
                </a:solidFill>
                <a:latin typeface="Lato-Light"/>
              </a:rPr>
              <a:t>T: (094) 902 1401</a:t>
            </a:r>
            <a:endParaRPr lang="en-IE" sz="1051" dirty="0">
              <a:solidFill>
                <a:srgbClr val="07486F"/>
              </a:solidFill>
              <a:latin typeface="Lato-Light"/>
            </a:endParaRPr>
          </a:p>
        </p:txBody>
      </p:sp>
      <p:sp>
        <p:nvSpPr>
          <p:cNvPr id="39" name="TextBox 38">
            <a:extLst>
              <a:ext uri="{FF2B5EF4-FFF2-40B4-BE49-F238E27FC236}">
                <a16:creationId xmlns:a16="http://schemas.microsoft.com/office/drawing/2014/main" id="{4604CDD3-92B3-777C-C054-50E64A083C7F}"/>
              </a:ext>
            </a:extLst>
          </p:cNvPr>
          <p:cNvSpPr txBox="1"/>
          <p:nvPr/>
        </p:nvSpPr>
        <p:spPr>
          <a:xfrm>
            <a:off x="4744199" y="2701286"/>
            <a:ext cx="1447945" cy="343940"/>
          </a:xfrm>
          <a:prstGeom prst="rect">
            <a:avLst/>
          </a:prstGeom>
          <a:noFill/>
        </p:spPr>
        <p:txBody>
          <a:bodyPr wrap="square" rtlCol="0">
            <a:spAutoFit/>
          </a:bodyPr>
          <a:lstStyle/>
          <a:p>
            <a:r>
              <a:rPr lang="en-IE" sz="1635" b="1" dirty="0">
                <a:solidFill>
                  <a:srgbClr val="8CC63F"/>
                </a:solidFill>
                <a:latin typeface="Lato" panose="020F0502020204030203" pitchFamily="34" charset="0"/>
              </a:rPr>
              <a:t>Castlebar</a:t>
            </a:r>
          </a:p>
        </p:txBody>
      </p:sp>
      <p:sp>
        <p:nvSpPr>
          <p:cNvPr id="41" name="TextBox 40">
            <a:extLst>
              <a:ext uri="{FF2B5EF4-FFF2-40B4-BE49-F238E27FC236}">
                <a16:creationId xmlns:a16="http://schemas.microsoft.com/office/drawing/2014/main" id="{E12DE635-622B-F9BE-D2BA-6573244B9AFC}"/>
              </a:ext>
            </a:extLst>
          </p:cNvPr>
          <p:cNvSpPr txBox="1"/>
          <p:nvPr/>
        </p:nvSpPr>
        <p:spPr>
          <a:xfrm>
            <a:off x="6555630" y="3092544"/>
            <a:ext cx="1889333" cy="900888"/>
          </a:xfrm>
          <a:prstGeom prst="rect">
            <a:avLst/>
          </a:prstGeom>
          <a:noFill/>
        </p:spPr>
        <p:txBody>
          <a:bodyPr wrap="square" rtlCol="0">
            <a:spAutoFit/>
          </a:bodyPr>
          <a:lstStyle/>
          <a:p>
            <a:pPr algn="l"/>
            <a:r>
              <a:rPr lang="en-US" sz="1051" dirty="0">
                <a:solidFill>
                  <a:srgbClr val="07486F"/>
                </a:solidFill>
                <a:latin typeface="Lato-Light"/>
              </a:rPr>
              <a:t>Unit 4, Crescent Court, </a:t>
            </a:r>
          </a:p>
          <a:p>
            <a:pPr algn="l"/>
            <a:r>
              <a:rPr lang="en-US" sz="1051" dirty="0">
                <a:solidFill>
                  <a:srgbClr val="07486F"/>
                </a:solidFill>
                <a:latin typeface="Lato-Light"/>
              </a:rPr>
              <a:t>St. Nessan’s Road, Dooradoyle, Limerick</a:t>
            </a:r>
          </a:p>
          <a:p>
            <a:pPr algn="l"/>
            <a:r>
              <a:rPr lang="en-US" sz="1051" dirty="0">
                <a:solidFill>
                  <a:srgbClr val="07486F"/>
                </a:solidFill>
                <a:latin typeface="Lato-Light"/>
              </a:rPr>
              <a:t>V94 V298</a:t>
            </a:r>
          </a:p>
          <a:p>
            <a:pPr algn="l"/>
            <a:r>
              <a:rPr lang="en-US" sz="1051" dirty="0">
                <a:solidFill>
                  <a:srgbClr val="07486F"/>
                </a:solidFill>
                <a:latin typeface="Lato-Light"/>
              </a:rPr>
              <a:t>T: (061) 574 413</a:t>
            </a:r>
            <a:endParaRPr lang="en-IE" sz="1051" dirty="0">
              <a:solidFill>
                <a:srgbClr val="07486F"/>
              </a:solidFill>
              <a:latin typeface="Lato-Light"/>
            </a:endParaRPr>
          </a:p>
        </p:txBody>
      </p:sp>
      <p:sp>
        <p:nvSpPr>
          <p:cNvPr id="43" name="TextBox 42">
            <a:extLst>
              <a:ext uri="{FF2B5EF4-FFF2-40B4-BE49-F238E27FC236}">
                <a16:creationId xmlns:a16="http://schemas.microsoft.com/office/drawing/2014/main" id="{C1787E62-607E-5D67-AFF0-A7F0A22FAC95}"/>
              </a:ext>
            </a:extLst>
          </p:cNvPr>
          <p:cNvSpPr txBox="1"/>
          <p:nvPr/>
        </p:nvSpPr>
        <p:spPr>
          <a:xfrm>
            <a:off x="6526248" y="2701286"/>
            <a:ext cx="1447945" cy="343940"/>
          </a:xfrm>
          <a:prstGeom prst="rect">
            <a:avLst/>
          </a:prstGeom>
          <a:noFill/>
        </p:spPr>
        <p:txBody>
          <a:bodyPr wrap="square" rtlCol="0">
            <a:spAutoFit/>
          </a:bodyPr>
          <a:lstStyle/>
          <a:p>
            <a:r>
              <a:rPr lang="en-IE" sz="1635" b="1" dirty="0">
                <a:solidFill>
                  <a:srgbClr val="8CC63F"/>
                </a:solidFill>
                <a:latin typeface="Lato" panose="020F0502020204030203" pitchFamily="34" charset="0"/>
              </a:rPr>
              <a:t>Limerick</a:t>
            </a:r>
          </a:p>
        </p:txBody>
      </p:sp>
      <p:sp>
        <p:nvSpPr>
          <p:cNvPr id="44" name="TextBox 43">
            <a:extLst>
              <a:ext uri="{FF2B5EF4-FFF2-40B4-BE49-F238E27FC236}">
                <a16:creationId xmlns:a16="http://schemas.microsoft.com/office/drawing/2014/main" id="{4898810E-79F7-42D6-DF69-C75244CF00D0}"/>
              </a:ext>
            </a:extLst>
          </p:cNvPr>
          <p:cNvSpPr txBox="1"/>
          <p:nvPr/>
        </p:nvSpPr>
        <p:spPr>
          <a:xfrm>
            <a:off x="8469002" y="3092544"/>
            <a:ext cx="1889333" cy="1061957"/>
          </a:xfrm>
          <a:prstGeom prst="rect">
            <a:avLst/>
          </a:prstGeom>
          <a:noFill/>
        </p:spPr>
        <p:txBody>
          <a:bodyPr wrap="square" rtlCol="0">
            <a:spAutoFit/>
          </a:bodyPr>
          <a:lstStyle/>
          <a:p>
            <a:pPr rtl="0"/>
            <a:r>
              <a:rPr lang="en-US" sz="1051" dirty="0">
                <a:solidFill>
                  <a:srgbClr val="07486F"/>
                </a:solidFill>
                <a:latin typeface="Lato-Light"/>
              </a:rPr>
              <a:t>First Floor,</a:t>
            </a:r>
            <a:br>
              <a:rPr lang="en-US" sz="1051" dirty="0">
                <a:solidFill>
                  <a:srgbClr val="07486F"/>
                </a:solidFill>
                <a:latin typeface="Lato-Light"/>
              </a:rPr>
            </a:br>
            <a:r>
              <a:rPr lang="en-US" sz="1051" dirty="0">
                <a:solidFill>
                  <a:srgbClr val="07486F"/>
                </a:solidFill>
                <a:latin typeface="Lato-Light"/>
              </a:rPr>
              <a:t>Carroll House,</a:t>
            </a:r>
            <a:br>
              <a:rPr lang="en-US" sz="1051" dirty="0">
                <a:solidFill>
                  <a:srgbClr val="07486F"/>
                </a:solidFill>
                <a:latin typeface="Lato-Light"/>
              </a:rPr>
            </a:br>
            <a:r>
              <a:rPr lang="en-US" sz="1051" dirty="0">
                <a:solidFill>
                  <a:srgbClr val="07486F"/>
                </a:solidFill>
                <a:latin typeface="Lato-Light"/>
              </a:rPr>
              <a:t>15/16 Stephen Street</a:t>
            </a:r>
            <a:br>
              <a:rPr lang="en-US" sz="1051" dirty="0">
                <a:solidFill>
                  <a:srgbClr val="07486F"/>
                </a:solidFill>
                <a:latin typeface="Lato-Light"/>
              </a:rPr>
            </a:br>
            <a:r>
              <a:rPr lang="en-US" sz="1051" dirty="0">
                <a:solidFill>
                  <a:srgbClr val="07486F"/>
                </a:solidFill>
                <a:latin typeface="Lato-Light"/>
              </a:rPr>
              <a:t>Co Sligo</a:t>
            </a:r>
          </a:p>
          <a:p>
            <a:pPr rtl="0"/>
            <a:r>
              <a:rPr lang="en-US" sz="1051" dirty="0">
                <a:solidFill>
                  <a:srgbClr val="07486F"/>
                </a:solidFill>
                <a:latin typeface="Lato-Light"/>
              </a:rPr>
              <a:t>F91 ADK4</a:t>
            </a:r>
          </a:p>
          <a:p>
            <a:pPr algn="l"/>
            <a:r>
              <a:rPr lang="en-IE" sz="1051" dirty="0">
                <a:solidFill>
                  <a:srgbClr val="07486F"/>
                </a:solidFill>
                <a:latin typeface="Lato-Light"/>
              </a:rPr>
              <a:t>T: (071) 9318 844</a:t>
            </a:r>
          </a:p>
        </p:txBody>
      </p:sp>
      <p:sp>
        <p:nvSpPr>
          <p:cNvPr id="45" name="TextBox 44">
            <a:extLst>
              <a:ext uri="{FF2B5EF4-FFF2-40B4-BE49-F238E27FC236}">
                <a16:creationId xmlns:a16="http://schemas.microsoft.com/office/drawing/2014/main" id="{4D530626-A358-D8E9-37BE-290AE8502D73}"/>
              </a:ext>
            </a:extLst>
          </p:cNvPr>
          <p:cNvSpPr txBox="1"/>
          <p:nvPr/>
        </p:nvSpPr>
        <p:spPr>
          <a:xfrm>
            <a:off x="8439621" y="2701286"/>
            <a:ext cx="1447945" cy="343940"/>
          </a:xfrm>
          <a:prstGeom prst="rect">
            <a:avLst/>
          </a:prstGeom>
          <a:noFill/>
        </p:spPr>
        <p:txBody>
          <a:bodyPr wrap="square" rtlCol="0">
            <a:spAutoFit/>
          </a:bodyPr>
          <a:lstStyle/>
          <a:p>
            <a:r>
              <a:rPr lang="en-IE" sz="1635" b="1" dirty="0">
                <a:solidFill>
                  <a:srgbClr val="8CC63F"/>
                </a:solidFill>
                <a:latin typeface="Lato" panose="020F0502020204030203" pitchFamily="34" charset="0"/>
              </a:rPr>
              <a:t>Sligo</a:t>
            </a:r>
          </a:p>
        </p:txBody>
      </p:sp>
      <p:sp>
        <p:nvSpPr>
          <p:cNvPr id="48" name="Rectangle 18">
            <a:extLst>
              <a:ext uri="{FF2B5EF4-FFF2-40B4-BE49-F238E27FC236}">
                <a16:creationId xmlns:a16="http://schemas.microsoft.com/office/drawing/2014/main" id="{BF231CCE-19B3-F8C9-D5B5-504EC91B670E}"/>
              </a:ext>
            </a:extLst>
          </p:cNvPr>
          <p:cNvSpPr/>
          <p:nvPr/>
        </p:nvSpPr>
        <p:spPr>
          <a:xfrm>
            <a:off x="3477824" y="5183905"/>
            <a:ext cx="6808047" cy="689704"/>
          </a:xfrm>
          <a:custGeom>
            <a:avLst/>
            <a:gdLst>
              <a:gd name="connsiteX0" fmla="*/ 0 w 11658600"/>
              <a:gd name="connsiteY0" fmla="*/ 0 h 1143000"/>
              <a:gd name="connsiteX1" fmla="*/ 11658600 w 11658600"/>
              <a:gd name="connsiteY1" fmla="*/ 0 h 1143000"/>
              <a:gd name="connsiteX2" fmla="*/ 11658600 w 11658600"/>
              <a:gd name="connsiteY2" fmla="*/ 1143000 h 1143000"/>
              <a:gd name="connsiteX3" fmla="*/ 0 w 11658600"/>
              <a:gd name="connsiteY3" fmla="*/ 1143000 h 1143000"/>
              <a:gd name="connsiteX4" fmla="*/ 0 w 11658600"/>
              <a:gd name="connsiteY4" fmla="*/ 0 h 1143000"/>
              <a:gd name="connsiteX0" fmla="*/ 0 w 11658600"/>
              <a:gd name="connsiteY0" fmla="*/ 0 h 1181100"/>
              <a:gd name="connsiteX1" fmla="*/ 11658600 w 11658600"/>
              <a:gd name="connsiteY1" fmla="*/ 0 h 1181100"/>
              <a:gd name="connsiteX2" fmla="*/ 11658600 w 11658600"/>
              <a:gd name="connsiteY2" fmla="*/ 1143000 h 1181100"/>
              <a:gd name="connsiteX3" fmla="*/ 673100 w 11658600"/>
              <a:gd name="connsiteY3" fmla="*/ 1181100 h 1181100"/>
              <a:gd name="connsiteX4" fmla="*/ 0 w 116586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0" h="1181100">
                <a:moveTo>
                  <a:pt x="0" y="0"/>
                </a:moveTo>
                <a:lnTo>
                  <a:pt x="11658600" y="0"/>
                </a:lnTo>
                <a:lnTo>
                  <a:pt x="11658600" y="1143000"/>
                </a:lnTo>
                <a:lnTo>
                  <a:pt x="673100" y="1181100"/>
                </a:lnTo>
                <a:lnTo>
                  <a:pt x="0" y="0"/>
                </a:lnTo>
                <a:close/>
              </a:path>
            </a:pathLst>
          </a:custGeom>
          <a:solidFill>
            <a:srgbClr val="0A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49" name="TextBox 48">
            <a:extLst>
              <a:ext uri="{FF2B5EF4-FFF2-40B4-BE49-F238E27FC236}">
                <a16:creationId xmlns:a16="http://schemas.microsoft.com/office/drawing/2014/main" id="{3A622462-14DF-7465-1705-8043BC088642}"/>
              </a:ext>
            </a:extLst>
          </p:cNvPr>
          <p:cNvSpPr txBox="1"/>
          <p:nvPr/>
        </p:nvSpPr>
        <p:spPr>
          <a:xfrm>
            <a:off x="4946227" y="5322692"/>
            <a:ext cx="5222687" cy="415819"/>
          </a:xfrm>
          <a:prstGeom prst="rect">
            <a:avLst/>
          </a:prstGeom>
          <a:noFill/>
        </p:spPr>
        <p:txBody>
          <a:bodyPr wrap="square" rtlCol="0">
            <a:spAutoFit/>
          </a:bodyPr>
          <a:lstStyle/>
          <a:p>
            <a:r>
              <a:rPr lang="en-IE" sz="2102" dirty="0">
                <a:solidFill>
                  <a:schemeClr val="bg1"/>
                </a:solidFill>
                <a:latin typeface="Lato" panose="020F0502020204030203" pitchFamily="34" charset="0"/>
              </a:rPr>
              <a:t>www.tobin.ie       \  </a:t>
            </a:r>
            <a:endParaRPr lang="en-IE" sz="2102" dirty="0">
              <a:solidFill>
                <a:srgbClr val="8CC63F"/>
              </a:solidFill>
              <a:latin typeface="Lato" panose="020F0502020204030203" pitchFamily="34" charset="0"/>
            </a:endParaRPr>
          </a:p>
        </p:txBody>
      </p:sp>
      <p:sp>
        <p:nvSpPr>
          <p:cNvPr id="50" name="Rectangle 20">
            <a:extLst>
              <a:ext uri="{FF2B5EF4-FFF2-40B4-BE49-F238E27FC236}">
                <a16:creationId xmlns:a16="http://schemas.microsoft.com/office/drawing/2014/main" id="{D6DB2220-3A4C-B834-2ADC-7C20F3B97D85}"/>
              </a:ext>
            </a:extLst>
          </p:cNvPr>
          <p:cNvSpPr/>
          <p:nvPr/>
        </p:nvSpPr>
        <p:spPr>
          <a:xfrm>
            <a:off x="3027648" y="4499709"/>
            <a:ext cx="869082" cy="1373900"/>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 name="connsiteX0" fmla="*/ 0 w 1488280"/>
              <a:gd name="connsiteY0" fmla="*/ 0 h 2360515"/>
              <a:gd name="connsiteX1" fmla="*/ 790575 w 1488280"/>
              <a:gd name="connsiteY1" fmla="*/ 1174653 h 2360515"/>
              <a:gd name="connsiteX2" fmla="*/ 1488280 w 1488280"/>
              <a:gd name="connsiteY2" fmla="*/ 2360515 h 2360515"/>
              <a:gd name="connsiteX3" fmla="*/ 1412080 w 1488280"/>
              <a:gd name="connsiteY3" fmla="*/ 2360515 h 2360515"/>
              <a:gd name="connsiteX4" fmla="*/ 0 w 1488280"/>
              <a:gd name="connsiteY4" fmla="*/ 0 h 2360515"/>
              <a:gd name="connsiteX0" fmla="*/ 0 w 1488280"/>
              <a:gd name="connsiteY0" fmla="*/ 35820 h 2396335"/>
              <a:gd name="connsiteX1" fmla="*/ 73025 w 1488280"/>
              <a:gd name="connsiteY1" fmla="*/ 0 h 2396335"/>
              <a:gd name="connsiteX2" fmla="*/ 1488280 w 1488280"/>
              <a:gd name="connsiteY2" fmla="*/ 2396335 h 2396335"/>
              <a:gd name="connsiteX3" fmla="*/ 1412080 w 1488280"/>
              <a:gd name="connsiteY3" fmla="*/ 2396335 h 2396335"/>
              <a:gd name="connsiteX4" fmla="*/ 0 w 1488280"/>
              <a:gd name="connsiteY4" fmla="*/ 35820 h 2396335"/>
              <a:gd name="connsiteX0" fmla="*/ 0 w 1488280"/>
              <a:gd name="connsiteY0" fmla="*/ 9540 h 2370055"/>
              <a:gd name="connsiteX1" fmla="*/ 84932 w 1488280"/>
              <a:gd name="connsiteY1" fmla="*/ 0 h 2370055"/>
              <a:gd name="connsiteX2" fmla="*/ 1488280 w 1488280"/>
              <a:gd name="connsiteY2" fmla="*/ 2370055 h 2370055"/>
              <a:gd name="connsiteX3" fmla="*/ 1412080 w 1488280"/>
              <a:gd name="connsiteY3" fmla="*/ 2370055 h 2370055"/>
              <a:gd name="connsiteX4" fmla="*/ 0 w 1488280"/>
              <a:gd name="connsiteY4" fmla="*/ 9540 h 2370055"/>
              <a:gd name="connsiteX0" fmla="*/ 0 w 1488280"/>
              <a:gd name="connsiteY0" fmla="*/ 0 h 2360515"/>
              <a:gd name="connsiteX1" fmla="*/ 82550 w 1488280"/>
              <a:gd name="connsiteY1" fmla="*/ 2405 h 2360515"/>
              <a:gd name="connsiteX2" fmla="*/ 1488280 w 1488280"/>
              <a:gd name="connsiteY2" fmla="*/ 2360515 h 2360515"/>
              <a:gd name="connsiteX3" fmla="*/ 1412080 w 1488280"/>
              <a:gd name="connsiteY3" fmla="*/ 2360515 h 2360515"/>
              <a:gd name="connsiteX4" fmla="*/ 0 w 1488280"/>
              <a:gd name="connsiteY4" fmla="*/ 0 h 236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80" h="2360515">
                <a:moveTo>
                  <a:pt x="0" y="0"/>
                </a:moveTo>
                <a:lnTo>
                  <a:pt x="82550" y="2405"/>
                </a:lnTo>
                <a:lnTo>
                  <a:pt x="1488280" y="2360515"/>
                </a:lnTo>
                <a:lnTo>
                  <a:pt x="1412080" y="2360515"/>
                </a:lnTo>
                <a:lnTo>
                  <a:pt x="0" y="0"/>
                </a:lnTo>
                <a:close/>
              </a:path>
            </a:pathLst>
          </a:cu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grpSp>
        <p:nvGrpSpPr>
          <p:cNvPr id="51" name="Group 50">
            <a:extLst>
              <a:ext uri="{FF2B5EF4-FFF2-40B4-BE49-F238E27FC236}">
                <a16:creationId xmlns:a16="http://schemas.microsoft.com/office/drawing/2014/main" id="{2758F124-999D-842F-8091-900EE6B5B520}"/>
              </a:ext>
            </a:extLst>
          </p:cNvPr>
          <p:cNvGrpSpPr/>
          <p:nvPr/>
        </p:nvGrpSpPr>
        <p:grpSpPr>
          <a:xfrm>
            <a:off x="556396" y="4499708"/>
            <a:ext cx="2717903" cy="685762"/>
            <a:chOff x="940730" y="7705630"/>
            <a:chExt cx="4654337" cy="1174350"/>
          </a:xfrm>
        </p:grpSpPr>
        <p:sp>
          <p:nvSpPr>
            <p:cNvPr id="52" name="Rectangle 20">
              <a:extLst>
                <a:ext uri="{FF2B5EF4-FFF2-40B4-BE49-F238E27FC236}">
                  <a16:creationId xmlns:a16="http://schemas.microsoft.com/office/drawing/2014/main" id="{2A18736A-E960-B129-720F-4DE30E736B00}"/>
                </a:ext>
              </a:extLst>
            </p:cNvPr>
            <p:cNvSpPr/>
            <p:nvPr/>
          </p:nvSpPr>
          <p:spPr>
            <a:xfrm>
              <a:off x="940730"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3" name="Rectangle 20">
              <a:extLst>
                <a:ext uri="{FF2B5EF4-FFF2-40B4-BE49-F238E27FC236}">
                  <a16:creationId xmlns:a16="http://schemas.microsoft.com/office/drawing/2014/main" id="{2CCA3A8A-BB5E-9F47-E154-CB58A1DB92D5}"/>
                </a:ext>
              </a:extLst>
            </p:cNvPr>
            <p:cNvSpPr/>
            <p:nvPr/>
          </p:nvSpPr>
          <p:spPr>
            <a:xfrm>
              <a:off x="1368164"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4" name="Rectangle 20">
              <a:extLst>
                <a:ext uri="{FF2B5EF4-FFF2-40B4-BE49-F238E27FC236}">
                  <a16:creationId xmlns:a16="http://schemas.microsoft.com/office/drawing/2014/main" id="{CC9DA21F-B503-6797-A9B5-BBA279397B02}"/>
                </a:ext>
              </a:extLst>
            </p:cNvPr>
            <p:cNvSpPr/>
            <p:nvPr/>
          </p:nvSpPr>
          <p:spPr>
            <a:xfrm>
              <a:off x="1795598"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5" name="Rectangle 20">
              <a:extLst>
                <a:ext uri="{FF2B5EF4-FFF2-40B4-BE49-F238E27FC236}">
                  <a16:creationId xmlns:a16="http://schemas.microsoft.com/office/drawing/2014/main" id="{CDDD3EFB-050A-413C-F30D-5A4F758642F8}"/>
                </a:ext>
              </a:extLst>
            </p:cNvPr>
            <p:cNvSpPr/>
            <p:nvPr/>
          </p:nvSpPr>
          <p:spPr>
            <a:xfrm>
              <a:off x="2225839" y="7708313"/>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6" name="Rectangle 20">
              <a:extLst>
                <a:ext uri="{FF2B5EF4-FFF2-40B4-BE49-F238E27FC236}">
                  <a16:creationId xmlns:a16="http://schemas.microsoft.com/office/drawing/2014/main" id="{2D717122-DAFD-FCC5-29BE-A3019B49972F}"/>
                </a:ext>
              </a:extLst>
            </p:cNvPr>
            <p:cNvSpPr/>
            <p:nvPr/>
          </p:nvSpPr>
          <p:spPr>
            <a:xfrm>
              <a:off x="2653273"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7" name="Rectangle 20">
              <a:extLst>
                <a:ext uri="{FF2B5EF4-FFF2-40B4-BE49-F238E27FC236}">
                  <a16:creationId xmlns:a16="http://schemas.microsoft.com/office/drawing/2014/main" id="{3DFCF7AC-3B6F-EAFB-C770-8931581D4B9E}"/>
                </a:ext>
              </a:extLst>
            </p:cNvPr>
            <p:cNvSpPr/>
            <p:nvPr/>
          </p:nvSpPr>
          <p:spPr>
            <a:xfrm>
              <a:off x="3080707"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8" name="Rectangle 20">
              <a:extLst>
                <a:ext uri="{FF2B5EF4-FFF2-40B4-BE49-F238E27FC236}">
                  <a16:creationId xmlns:a16="http://schemas.microsoft.com/office/drawing/2014/main" id="{3E2E52A1-28CD-E033-F6B5-E86676729F70}"/>
                </a:ext>
              </a:extLst>
            </p:cNvPr>
            <p:cNvSpPr/>
            <p:nvPr/>
          </p:nvSpPr>
          <p:spPr>
            <a:xfrm>
              <a:off x="3509279"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59" name="Rectangle 20">
              <a:extLst>
                <a:ext uri="{FF2B5EF4-FFF2-40B4-BE49-F238E27FC236}">
                  <a16:creationId xmlns:a16="http://schemas.microsoft.com/office/drawing/2014/main" id="{6BE515AA-2316-AFF9-0BF8-6D01D03FAE00}"/>
                </a:ext>
              </a:extLst>
            </p:cNvPr>
            <p:cNvSpPr/>
            <p:nvPr/>
          </p:nvSpPr>
          <p:spPr>
            <a:xfrm>
              <a:off x="3936713"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60" name="Rectangle 20">
              <a:extLst>
                <a:ext uri="{FF2B5EF4-FFF2-40B4-BE49-F238E27FC236}">
                  <a16:creationId xmlns:a16="http://schemas.microsoft.com/office/drawing/2014/main" id="{487E2D74-9C1C-9E04-3D9C-99FC710E324E}"/>
                </a:ext>
              </a:extLst>
            </p:cNvPr>
            <p:cNvSpPr/>
            <p:nvPr/>
          </p:nvSpPr>
          <p:spPr>
            <a:xfrm>
              <a:off x="4366105"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sp>
          <p:nvSpPr>
            <p:cNvPr id="61" name="Rectangle 20">
              <a:extLst>
                <a:ext uri="{FF2B5EF4-FFF2-40B4-BE49-F238E27FC236}">
                  <a16:creationId xmlns:a16="http://schemas.microsoft.com/office/drawing/2014/main" id="{559B63D1-3888-F66C-6B8C-95FFC69DDA66}"/>
                </a:ext>
              </a:extLst>
            </p:cNvPr>
            <p:cNvSpPr/>
            <p:nvPr/>
          </p:nvSpPr>
          <p:spPr>
            <a:xfrm>
              <a:off x="4792587" y="7705630"/>
              <a:ext cx="802480" cy="1171667"/>
            </a:xfrm>
            <a:custGeom>
              <a:avLst/>
              <a:gdLst>
                <a:gd name="connsiteX0" fmla="*/ 0 w 76200"/>
                <a:gd name="connsiteY0" fmla="*/ 0 h 1257300"/>
                <a:gd name="connsiteX1" fmla="*/ 76200 w 76200"/>
                <a:gd name="connsiteY1" fmla="*/ 0 h 1257300"/>
                <a:gd name="connsiteX2" fmla="*/ 76200 w 76200"/>
                <a:gd name="connsiteY2" fmla="*/ 1257300 h 1257300"/>
                <a:gd name="connsiteX3" fmla="*/ 0 w 76200"/>
                <a:gd name="connsiteY3" fmla="*/ 1257300 h 1257300"/>
                <a:gd name="connsiteX4" fmla="*/ 0 w 76200"/>
                <a:gd name="connsiteY4" fmla="*/ 0 h 1257300"/>
                <a:gd name="connsiteX0" fmla="*/ 0 w 797718"/>
                <a:gd name="connsiteY0" fmla="*/ 76200 h 1257300"/>
                <a:gd name="connsiteX1" fmla="*/ 797718 w 797718"/>
                <a:gd name="connsiteY1" fmla="*/ 0 h 1257300"/>
                <a:gd name="connsiteX2" fmla="*/ 797718 w 797718"/>
                <a:gd name="connsiteY2" fmla="*/ 1257300 h 1257300"/>
                <a:gd name="connsiteX3" fmla="*/ 721518 w 797718"/>
                <a:gd name="connsiteY3" fmla="*/ 1257300 h 1257300"/>
                <a:gd name="connsiteX4" fmla="*/ 0 w 797718"/>
                <a:gd name="connsiteY4" fmla="*/ 76200 h 1257300"/>
                <a:gd name="connsiteX0" fmla="*/ 0 w 797718"/>
                <a:gd name="connsiteY0" fmla="*/ 2381 h 1183481"/>
                <a:gd name="connsiteX1" fmla="*/ 245268 w 797718"/>
                <a:gd name="connsiteY1" fmla="*/ 0 h 1183481"/>
                <a:gd name="connsiteX2" fmla="*/ 797718 w 797718"/>
                <a:gd name="connsiteY2" fmla="*/ 1183481 h 1183481"/>
                <a:gd name="connsiteX3" fmla="*/ 721518 w 797718"/>
                <a:gd name="connsiteY3" fmla="*/ 1183481 h 1183481"/>
                <a:gd name="connsiteX4" fmla="*/ 0 w 797718"/>
                <a:gd name="connsiteY4" fmla="*/ 2381 h 1183481"/>
                <a:gd name="connsiteX0" fmla="*/ 0 w 797718"/>
                <a:gd name="connsiteY0" fmla="*/ 0 h 1181100"/>
                <a:gd name="connsiteX1" fmla="*/ 95250 w 797718"/>
                <a:gd name="connsiteY1" fmla="*/ 11907 h 1181100"/>
                <a:gd name="connsiteX2" fmla="*/ 797718 w 797718"/>
                <a:gd name="connsiteY2" fmla="*/ 1181100 h 1181100"/>
                <a:gd name="connsiteX3" fmla="*/ 721518 w 797718"/>
                <a:gd name="connsiteY3" fmla="*/ 1181100 h 1181100"/>
                <a:gd name="connsiteX4" fmla="*/ 0 w 797718"/>
                <a:gd name="connsiteY4" fmla="*/ 0 h 1181100"/>
                <a:gd name="connsiteX0" fmla="*/ 0 w 797718"/>
                <a:gd name="connsiteY0" fmla="*/ 4762 h 1185862"/>
                <a:gd name="connsiteX1" fmla="*/ 100013 w 797718"/>
                <a:gd name="connsiteY1" fmla="*/ 0 h 1185862"/>
                <a:gd name="connsiteX2" fmla="*/ 797718 w 797718"/>
                <a:gd name="connsiteY2" fmla="*/ 1185862 h 1185862"/>
                <a:gd name="connsiteX3" fmla="*/ 721518 w 797718"/>
                <a:gd name="connsiteY3" fmla="*/ 1185862 h 1185862"/>
                <a:gd name="connsiteX4" fmla="*/ 0 w 797718"/>
                <a:gd name="connsiteY4" fmla="*/ 4762 h 1185862"/>
                <a:gd name="connsiteX0" fmla="*/ 0 w 802480"/>
                <a:gd name="connsiteY0" fmla="*/ 0 h 1188268"/>
                <a:gd name="connsiteX1" fmla="*/ 104775 w 802480"/>
                <a:gd name="connsiteY1" fmla="*/ 2406 h 1188268"/>
                <a:gd name="connsiteX2" fmla="*/ 802480 w 802480"/>
                <a:gd name="connsiteY2" fmla="*/ 1188268 h 1188268"/>
                <a:gd name="connsiteX3" fmla="*/ 726280 w 802480"/>
                <a:gd name="connsiteY3" fmla="*/ 1188268 h 1188268"/>
                <a:gd name="connsiteX4" fmla="*/ 0 w 802480"/>
                <a:gd name="connsiteY4" fmla="*/ 0 h 11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480" h="1188268">
                  <a:moveTo>
                    <a:pt x="0" y="0"/>
                  </a:moveTo>
                  <a:lnTo>
                    <a:pt x="104775" y="2406"/>
                  </a:lnTo>
                  <a:lnTo>
                    <a:pt x="802480" y="1188268"/>
                  </a:lnTo>
                  <a:lnTo>
                    <a:pt x="726280" y="1188268"/>
                  </a:lnTo>
                  <a:lnTo>
                    <a:pt x="0" y="0"/>
                  </a:lnTo>
                  <a:close/>
                </a:path>
              </a:pathLst>
            </a:custGeom>
            <a:solidFill>
              <a:srgbClr val="25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1" dirty="0"/>
            </a:p>
          </p:txBody>
        </p:sp>
      </p:grpSp>
      <p:pic>
        <p:nvPicPr>
          <p:cNvPr id="63" name="Picture 62" descr="Logo&#10;&#10;Description automatically generated with medium confidence">
            <a:extLst>
              <a:ext uri="{FF2B5EF4-FFF2-40B4-BE49-F238E27FC236}">
                <a16:creationId xmlns:a16="http://schemas.microsoft.com/office/drawing/2014/main" id="{54FE29AE-8E92-3A3D-B94C-FDA39907A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073" y="5279403"/>
            <a:ext cx="2799417" cy="498708"/>
          </a:xfrm>
          <a:prstGeom prst="rect">
            <a:avLst/>
          </a:prstGeom>
        </p:spPr>
      </p:pic>
      <p:pic>
        <p:nvPicPr>
          <p:cNvPr id="64" name="Picture 63">
            <a:extLst>
              <a:ext uri="{FF2B5EF4-FFF2-40B4-BE49-F238E27FC236}">
                <a16:creationId xmlns:a16="http://schemas.microsoft.com/office/drawing/2014/main" id="{0A73B31F-F093-1BDB-A442-152D70C30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439" y="5508392"/>
            <a:ext cx="1278007" cy="250244"/>
          </a:xfrm>
          <a:prstGeom prst="rect">
            <a:avLst/>
          </a:prstGeom>
        </p:spPr>
      </p:pic>
      <p:sp>
        <p:nvSpPr>
          <p:cNvPr id="2" name="TextBox 1">
            <a:extLst>
              <a:ext uri="{FF2B5EF4-FFF2-40B4-BE49-F238E27FC236}">
                <a16:creationId xmlns:a16="http://schemas.microsoft.com/office/drawing/2014/main" id="{479FFD96-FE5B-7A49-D929-B2B21E9A29BD}"/>
              </a:ext>
            </a:extLst>
          </p:cNvPr>
          <p:cNvSpPr txBox="1"/>
          <p:nvPr/>
        </p:nvSpPr>
        <p:spPr>
          <a:xfrm>
            <a:off x="2116384" y="1027040"/>
            <a:ext cx="5255630" cy="7694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gn="ctr">
              <a:defRPr sz="5000">
                <a:solidFill>
                  <a:srgbClr val="FFFFFF"/>
                </a:solidFill>
                <a:latin typeface="Lato Regular"/>
                <a:ea typeface="Lato Regular"/>
                <a:cs typeface="Lato Regular"/>
                <a:sym typeface="Lato Regular"/>
              </a:defRPr>
            </a:pPr>
            <a:r>
              <a:rPr lang="en-IE" sz="4400" b="1" dirty="0">
                <a:solidFill>
                  <a:srgbClr val="00B050"/>
                </a:solidFill>
              </a:rPr>
              <a:t>Thank You</a:t>
            </a:r>
          </a:p>
        </p:txBody>
      </p:sp>
      <p:pic>
        <p:nvPicPr>
          <p:cNvPr id="5" name="Picture 4" descr="Blue letters on a black background&#10;&#10;Description automatically generated">
            <a:extLst>
              <a:ext uri="{FF2B5EF4-FFF2-40B4-BE49-F238E27FC236}">
                <a16:creationId xmlns:a16="http://schemas.microsoft.com/office/drawing/2014/main" id="{DBD327A7-7BA8-605A-DFB3-4A059607F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867" y="2065295"/>
            <a:ext cx="1523834" cy="565794"/>
          </a:xfrm>
          <a:prstGeom prst="rect">
            <a:avLst/>
          </a:prstGeom>
        </p:spPr>
      </p:pic>
    </p:spTree>
    <p:extLst>
      <p:ext uri="{BB962C8B-B14F-4D97-AF65-F5344CB8AC3E}">
        <p14:creationId xmlns:p14="http://schemas.microsoft.com/office/powerpoint/2010/main" val="23659316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2"/>
          <p:cNvSpPr txBox="1">
            <a:spLocks noGrp="1"/>
          </p:cNvSpPr>
          <p:nvPr>
            <p:ph type="title"/>
          </p:nvPr>
        </p:nvSpPr>
        <p:spPr>
          <a:xfrm>
            <a:off x="2282367" y="321952"/>
            <a:ext cx="5555549" cy="1001183"/>
          </a:xfrm>
          <a:prstGeom prst="rect">
            <a:avLst/>
          </a:prstGeom>
        </p:spPr>
        <p:txBody>
          <a:bodyPr/>
          <a:lstStyle>
            <a:lvl1pPr>
              <a:defRPr sz="3100">
                <a:solidFill>
                  <a:srgbClr val="15476D"/>
                </a:solidFill>
                <a:latin typeface="Lato Bold"/>
                <a:ea typeface="Lato Bold"/>
                <a:cs typeface="Lato Bold"/>
                <a:sym typeface="Lato Bold"/>
              </a:defRPr>
            </a:lvl1pPr>
          </a:lstStyle>
          <a:p>
            <a:pPr algn="ctr"/>
            <a:r>
              <a:rPr lang="en-IE" dirty="0"/>
              <a:t>Overview</a:t>
            </a:r>
            <a:endParaRPr dirty="0"/>
          </a:p>
        </p:txBody>
      </p:sp>
      <p:pic>
        <p:nvPicPr>
          <p:cNvPr id="360" name="Picture 4" descr="Picture 4"/>
          <p:cNvPicPr>
            <a:picLocks noChangeAspect="1"/>
          </p:cNvPicPr>
          <p:nvPr/>
        </p:nvPicPr>
        <p:blipFill>
          <a:blip r:embed="rId3"/>
          <a:srcRect l="3698" t="11013" r="3446" b="17031"/>
          <a:stretch>
            <a:fillRect/>
          </a:stretch>
        </p:blipFill>
        <p:spPr>
          <a:xfrm rot="16200000">
            <a:off x="9608566" y="2978324"/>
            <a:ext cx="1817169" cy="352499"/>
          </a:xfrm>
          <a:prstGeom prst="rect">
            <a:avLst/>
          </a:prstGeom>
          <a:ln w="12700">
            <a:miter lim="400000"/>
          </a:ln>
        </p:spPr>
      </p:pic>
      <p:sp>
        <p:nvSpPr>
          <p:cNvPr id="8" name="Rectangle 9">
            <a:extLst>
              <a:ext uri="{FF2B5EF4-FFF2-40B4-BE49-F238E27FC236}">
                <a16:creationId xmlns:a16="http://schemas.microsoft.com/office/drawing/2014/main" id="{0498587F-784B-4D90-8A5A-B13543B0C276}"/>
              </a:ext>
            </a:extLst>
          </p:cNvPr>
          <p:cNvSpPr/>
          <p:nvPr/>
        </p:nvSpPr>
        <p:spPr>
          <a:xfrm>
            <a:off x="1511211" y="1481422"/>
            <a:ext cx="7097860" cy="186204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dirty="0"/>
              <a:t>Introduction to the Project Team</a:t>
            </a: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dirty="0"/>
              <a:t>Project Recap</a:t>
            </a: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dirty="0"/>
              <a:t>Project Description updates since pre-application meeting on 20</a:t>
            </a:r>
            <a:r>
              <a:rPr lang="en-IE" baseline="30000" dirty="0"/>
              <a:t>th</a:t>
            </a:r>
            <a:r>
              <a:rPr lang="en-IE" dirty="0"/>
              <a:t> of November 2024</a:t>
            </a: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dirty="0"/>
              <a:t>Design Flexibility</a:t>
            </a:r>
          </a:p>
          <a:p>
            <a:pPr algn="just">
              <a:buSzPct val="100000"/>
              <a:defRPr sz="1900">
                <a:solidFill>
                  <a:srgbClr val="205F84"/>
                </a:solidFill>
                <a:latin typeface="Lato Regular"/>
                <a:ea typeface="Lato Regular"/>
                <a:cs typeface="Lato Regular"/>
                <a:sym typeface="Lato Regular"/>
              </a:defRPr>
            </a:pPr>
            <a:endParaRPr lang="en-IE" sz="2000" dirty="0"/>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2"/>
          <p:cNvSpPr txBox="1">
            <a:spLocks noGrp="1"/>
          </p:cNvSpPr>
          <p:nvPr>
            <p:ph type="title"/>
          </p:nvPr>
        </p:nvSpPr>
        <p:spPr>
          <a:xfrm>
            <a:off x="2149363" y="-63126"/>
            <a:ext cx="5555549" cy="1001183"/>
          </a:xfrm>
          <a:prstGeom prst="rect">
            <a:avLst/>
          </a:prstGeom>
        </p:spPr>
        <p:txBody>
          <a:bodyPr/>
          <a:lstStyle>
            <a:lvl1pPr>
              <a:defRPr sz="3100">
                <a:solidFill>
                  <a:srgbClr val="15476D"/>
                </a:solidFill>
                <a:latin typeface="Lato Bold"/>
                <a:ea typeface="Lato Bold"/>
                <a:cs typeface="Lato Bold"/>
                <a:sym typeface="Lato Bold"/>
              </a:defRPr>
            </a:lvl1pPr>
          </a:lstStyle>
          <a:p>
            <a:pPr algn="ctr"/>
            <a:r>
              <a:rPr lang="en-IE" dirty="0"/>
              <a:t>Project Team</a:t>
            </a:r>
            <a:endParaRPr dirty="0"/>
          </a:p>
        </p:txBody>
      </p:sp>
      <p:pic>
        <p:nvPicPr>
          <p:cNvPr id="360" name="Picture 4" descr="Picture 4"/>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sp>
        <p:nvSpPr>
          <p:cNvPr id="3" name="Rectangle 9">
            <a:extLst>
              <a:ext uri="{FF2B5EF4-FFF2-40B4-BE49-F238E27FC236}">
                <a16:creationId xmlns:a16="http://schemas.microsoft.com/office/drawing/2014/main" id="{D4A1DE7B-81F6-2471-0AB2-F54194AA9C11}"/>
              </a:ext>
            </a:extLst>
          </p:cNvPr>
          <p:cNvSpPr/>
          <p:nvPr/>
        </p:nvSpPr>
        <p:spPr>
          <a:xfrm>
            <a:off x="150920" y="577049"/>
            <a:ext cx="10082991" cy="5847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lgn="just">
              <a:buSzPct val="100000"/>
              <a:defRPr sz="1900">
                <a:solidFill>
                  <a:srgbClr val="205F84"/>
                </a:solidFill>
                <a:latin typeface="Lato Regular"/>
                <a:ea typeface="Lato Regular"/>
                <a:cs typeface="Lato Regular"/>
                <a:sym typeface="Lato Regular"/>
              </a:defRPr>
            </a:pPr>
            <a:r>
              <a:rPr lang="en-IE" sz="1700" b="1" i="1" dirty="0">
                <a:solidFill>
                  <a:schemeClr val="tx1"/>
                </a:solidFill>
                <a:latin typeface="Lato Regular"/>
              </a:rPr>
              <a:t>Developer </a:t>
            </a:r>
          </a:p>
          <a:p>
            <a:pPr algn="just">
              <a:buSzPct val="100000"/>
              <a:defRPr sz="1900">
                <a:solidFill>
                  <a:srgbClr val="205F84"/>
                </a:solidFill>
                <a:latin typeface="Lato Regular"/>
                <a:ea typeface="Lato Regular"/>
                <a:cs typeface="Lato Regular"/>
                <a:sym typeface="Lato Regular"/>
              </a:defRPr>
            </a:pPr>
            <a:r>
              <a:rPr lang="en-IE" sz="1700" b="1" dirty="0">
                <a:solidFill>
                  <a:srgbClr val="205F84"/>
                </a:solidFill>
                <a:latin typeface="Lato Regular"/>
              </a:rPr>
              <a:t>Manogate Ltd </a:t>
            </a:r>
            <a:r>
              <a:rPr lang="en-IE" sz="1700" dirty="0">
                <a:solidFill>
                  <a:schemeClr val="tx1"/>
                </a:solidFill>
                <a:latin typeface="Lato Regular"/>
              </a:rPr>
              <a:t>- </a:t>
            </a:r>
            <a:r>
              <a:rPr lang="en-IE" sz="1700" dirty="0">
                <a:effectLst/>
                <a:latin typeface="Lato"/>
                <a:ea typeface="MS Mincho"/>
                <a:cs typeface="Arial"/>
              </a:rPr>
              <a:t>a </a:t>
            </a:r>
            <a:r>
              <a:rPr lang="en-IE" sz="1700" dirty="0">
                <a:latin typeface="Lato"/>
                <a:ea typeface="MS Mincho"/>
                <a:cs typeface="Arial"/>
              </a:rPr>
              <a:t>joint venture company</a:t>
            </a:r>
            <a:r>
              <a:rPr lang="en-IE" sz="1700" dirty="0">
                <a:effectLst/>
                <a:latin typeface="Lato"/>
                <a:ea typeface="MS Mincho"/>
                <a:cs typeface="Arial"/>
              </a:rPr>
              <a:t> established for this project by Art Generation and FuturEnergy Ireland (FEI). </a:t>
            </a:r>
          </a:p>
          <a:p>
            <a:pPr algn="just">
              <a:buSzPct val="100000"/>
              <a:defRPr sz="1900">
                <a:solidFill>
                  <a:srgbClr val="205F84"/>
                </a:solidFill>
                <a:latin typeface="Lato Regular"/>
                <a:ea typeface="Lato Regular"/>
                <a:cs typeface="Lato Regular"/>
                <a:sym typeface="Lato Regular"/>
              </a:defRPr>
            </a:pPr>
            <a:endParaRPr lang="en-IE" sz="1700" dirty="0">
              <a:solidFill>
                <a:schemeClr val="tx1"/>
              </a:solidFill>
              <a:latin typeface="Lato Regular"/>
            </a:endParaRPr>
          </a:p>
          <a:p>
            <a:pPr algn="just">
              <a:buSzPct val="100000"/>
              <a:defRPr sz="1900">
                <a:solidFill>
                  <a:srgbClr val="205F84"/>
                </a:solidFill>
                <a:latin typeface="Lato Regular"/>
                <a:ea typeface="Lato Regular"/>
                <a:cs typeface="Lato Regular"/>
                <a:sym typeface="Lato Regular"/>
              </a:defRPr>
            </a:pPr>
            <a:r>
              <a:rPr lang="en-IE" sz="1700" b="1" dirty="0"/>
              <a:t>ART Generation Ltd:</a:t>
            </a:r>
          </a:p>
          <a:p>
            <a:pPr marL="342900" indent="-342900" algn="just">
              <a:buSzPct val="100000"/>
              <a:buFont typeface="Arial" panose="020B0604020202020204" pitchFamily="34" charset="0"/>
              <a:buChar char="•"/>
              <a:defRPr sz="1900">
                <a:solidFill>
                  <a:srgbClr val="205F84"/>
                </a:solidFill>
                <a:latin typeface="Lato Regular"/>
                <a:ea typeface="Lato Regular"/>
                <a:cs typeface="Lato Regular"/>
                <a:sym typeface="Lato Regular"/>
              </a:defRPr>
            </a:pPr>
            <a:r>
              <a:rPr lang="en-IE" sz="1700" dirty="0"/>
              <a:t>Established wind developer in Ireland involved in project development, construction &amp; operation. Recent developments in Tullaroan, Ballybeagh and Ballysloe in Kilkenny.</a:t>
            </a:r>
          </a:p>
          <a:p>
            <a:pPr algn="just">
              <a:buSzPct val="100000"/>
              <a:defRPr sz="1900">
                <a:solidFill>
                  <a:srgbClr val="205F84"/>
                </a:solidFill>
                <a:latin typeface="Lato Regular"/>
                <a:ea typeface="Lato Regular"/>
                <a:cs typeface="Lato Regular"/>
                <a:sym typeface="Lato Regular"/>
              </a:defRPr>
            </a:pPr>
            <a:r>
              <a:rPr lang="en-IE" sz="1700" b="1" dirty="0">
                <a:solidFill>
                  <a:srgbClr val="205F84"/>
                </a:solidFill>
                <a:latin typeface="Lato Regular"/>
              </a:rPr>
              <a:t>FEI:</a:t>
            </a:r>
          </a:p>
          <a:p>
            <a:pPr marL="342900" indent="-342900" algn="just">
              <a:buSzPct val="100000"/>
              <a:buFont typeface="Arial" panose="020B0604020202020204" pitchFamily="34" charset="0"/>
              <a:buChar char="•"/>
              <a:defRPr sz="1900">
                <a:solidFill>
                  <a:srgbClr val="205F84"/>
                </a:solidFill>
                <a:latin typeface="Lato Regular"/>
                <a:ea typeface="Lato Regular"/>
                <a:cs typeface="Lato Regular"/>
                <a:sym typeface="Lato Regular"/>
              </a:defRPr>
            </a:pPr>
            <a:r>
              <a:rPr lang="en-IE" sz="1700" dirty="0">
                <a:effectLst/>
                <a:latin typeface="Lato" panose="020F0502020204030203" pitchFamily="34" charset="0"/>
                <a:ea typeface="MS Mincho" panose="02020609040205080304" pitchFamily="49" charset="-128"/>
                <a:cs typeface="Arial" panose="020B0604020202020204" pitchFamily="34" charset="0"/>
              </a:rPr>
              <a:t>In November 2021, Coillte and ESB joined forces to launch their joint venture company </a:t>
            </a:r>
            <a:r>
              <a:rPr lang="en-IE" sz="1700" dirty="0" err="1">
                <a:effectLst/>
                <a:latin typeface="Lato"/>
                <a:ea typeface="MS Mincho"/>
                <a:cs typeface="Arial"/>
              </a:rPr>
              <a:t>FuturEnergy</a:t>
            </a:r>
            <a:r>
              <a:rPr lang="en-IE" sz="1700" dirty="0">
                <a:effectLst/>
                <a:latin typeface="Lato"/>
                <a:ea typeface="MS Mincho"/>
                <a:cs typeface="Arial"/>
              </a:rPr>
              <a:t> Ireland</a:t>
            </a:r>
            <a:r>
              <a:rPr lang="en-IE" sz="1700" dirty="0">
                <a:effectLst/>
                <a:latin typeface="Lato" panose="020F0502020204030203" pitchFamily="34" charset="0"/>
                <a:ea typeface="MS Mincho" panose="02020609040205080304" pitchFamily="49" charset="-128"/>
                <a:cs typeface="Arial" panose="020B0604020202020204" pitchFamily="34" charset="0"/>
              </a:rPr>
              <a:t>. </a:t>
            </a:r>
            <a:r>
              <a:rPr lang="en-IE" sz="1700" dirty="0" err="1">
                <a:effectLst/>
                <a:latin typeface="Lato"/>
                <a:ea typeface="MS Mincho"/>
                <a:cs typeface="Arial"/>
              </a:rPr>
              <a:t>FuturEnergy</a:t>
            </a:r>
            <a:r>
              <a:rPr lang="en-IE" sz="1700" dirty="0">
                <a:effectLst/>
                <a:latin typeface="Lato"/>
                <a:ea typeface="MS Mincho"/>
                <a:cs typeface="Arial"/>
              </a:rPr>
              <a:t> Ireland</a:t>
            </a:r>
            <a:r>
              <a:rPr lang="en-IE" sz="1700" dirty="0">
                <a:effectLst/>
                <a:latin typeface="Lato" panose="020F0502020204030203" pitchFamily="34" charset="0"/>
                <a:ea typeface="MS Mincho" panose="02020609040205080304" pitchFamily="49" charset="-128"/>
                <a:cs typeface="Arial" panose="020B0604020202020204" pitchFamily="34" charset="0"/>
              </a:rPr>
              <a:t>’s mission is to maximise the potential of our unique wind and land resources and accelerate Ireland’s transformation to a low carbon energy economy.</a:t>
            </a:r>
          </a:p>
          <a:p>
            <a:pPr marL="342900" indent="-342900" algn="just">
              <a:buSzPct val="100000"/>
              <a:buFont typeface="Arial" panose="020B0604020202020204" pitchFamily="34" charset="0"/>
              <a:buChar char="•"/>
              <a:defRPr sz="1900">
                <a:solidFill>
                  <a:srgbClr val="205F84"/>
                </a:solidFill>
                <a:latin typeface="Lato Regular"/>
                <a:ea typeface="Lato Regular"/>
                <a:cs typeface="Lato Regular"/>
                <a:sym typeface="Lato Regular"/>
              </a:defRPr>
            </a:pPr>
            <a:endParaRPr lang="en-IE" sz="1700" dirty="0">
              <a:latin typeface="Lato" panose="020F0502020204030203" pitchFamily="34" charset="0"/>
              <a:ea typeface="MS Mincho" panose="02020609040205080304" pitchFamily="49" charset="-128"/>
              <a:cs typeface="Arial" panose="020B0604020202020204" pitchFamily="34" charset="0"/>
            </a:endParaRPr>
          </a:p>
          <a:p>
            <a:pPr algn="just">
              <a:buSzPct val="100000"/>
              <a:defRPr sz="1900">
                <a:solidFill>
                  <a:srgbClr val="205F84"/>
                </a:solidFill>
                <a:latin typeface="Lato Regular"/>
                <a:ea typeface="Lato Regular"/>
                <a:cs typeface="Lato Regular"/>
                <a:sym typeface="Lato Regular"/>
              </a:defRPr>
            </a:pPr>
            <a:r>
              <a:rPr lang="en-IE" sz="1700" dirty="0">
                <a:effectLst/>
                <a:latin typeface="Lato"/>
                <a:ea typeface="MS Mincho"/>
                <a:cs typeface="Arial"/>
              </a:rPr>
              <a:t>*</a:t>
            </a:r>
            <a:r>
              <a:rPr lang="en-IE" sz="1700" dirty="0">
                <a:latin typeface="Lato"/>
                <a:ea typeface="MS Mincho"/>
                <a:cs typeface="Arial"/>
              </a:rPr>
              <a:t>Art Generation Ltd. and </a:t>
            </a:r>
            <a:r>
              <a:rPr lang="en-IE" sz="1700" dirty="0" err="1">
                <a:effectLst/>
                <a:latin typeface="Lato"/>
                <a:ea typeface="MS Mincho"/>
                <a:cs typeface="Arial"/>
              </a:rPr>
              <a:t>FuturEnergy</a:t>
            </a:r>
            <a:r>
              <a:rPr lang="en-IE" sz="1700" dirty="0">
                <a:effectLst/>
                <a:latin typeface="Lato"/>
                <a:ea typeface="MS Mincho"/>
                <a:cs typeface="Arial"/>
              </a:rPr>
              <a:t> Ireland were involved in the nearby Castlebanny Wind Farm, Co. Kilkenny (ABP Case No. 309306). </a:t>
            </a:r>
          </a:p>
          <a:p>
            <a:pPr algn="just">
              <a:buSzPct val="100000"/>
              <a:defRPr sz="1900">
                <a:solidFill>
                  <a:srgbClr val="205F84"/>
                </a:solidFill>
                <a:latin typeface="Lato Regular"/>
                <a:ea typeface="Lato Regular"/>
                <a:cs typeface="Lato Regular"/>
                <a:sym typeface="Lato Regular"/>
              </a:defRPr>
            </a:pPr>
            <a:endParaRPr lang="en-IE" sz="1700" dirty="0">
              <a:solidFill>
                <a:srgbClr val="205F84"/>
              </a:solidFill>
              <a:latin typeface="Lato Regular"/>
            </a:endParaRPr>
          </a:p>
          <a:p>
            <a:pPr algn="just">
              <a:buSzPct val="100000"/>
              <a:defRPr sz="1900">
                <a:solidFill>
                  <a:srgbClr val="205F84"/>
                </a:solidFill>
                <a:latin typeface="Lato Regular"/>
                <a:ea typeface="Lato Regular"/>
                <a:cs typeface="Lato Regular"/>
                <a:sym typeface="Lato Regular"/>
              </a:defRPr>
            </a:pPr>
            <a:r>
              <a:rPr lang="en-IE" sz="1700" b="1" i="1" dirty="0">
                <a:solidFill>
                  <a:schemeClr val="tx1"/>
                </a:solidFill>
                <a:latin typeface="Lato Regular"/>
              </a:rPr>
              <a:t>Lead Consultants</a:t>
            </a:r>
          </a:p>
          <a:p>
            <a:pPr algn="just">
              <a:buSzPct val="100000"/>
              <a:defRPr sz="1900">
                <a:solidFill>
                  <a:srgbClr val="205F84"/>
                </a:solidFill>
                <a:latin typeface="Lato Regular"/>
                <a:ea typeface="Lato Regular"/>
                <a:cs typeface="Lato Regular"/>
                <a:sym typeface="Lato Regular"/>
              </a:defRPr>
            </a:pPr>
            <a:r>
              <a:rPr lang="en-IE" sz="1700" b="1" dirty="0">
                <a:solidFill>
                  <a:srgbClr val="205F84"/>
                </a:solidFill>
                <a:latin typeface="Lato Regular"/>
              </a:rPr>
              <a:t>TOBIN </a:t>
            </a:r>
            <a:r>
              <a:rPr lang="en-IE" sz="1700" dirty="0">
                <a:solidFill>
                  <a:srgbClr val="205F84"/>
                </a:solidFill>
                <a:latin typeface="Lato Regular"/>
              </a:rPr>
              <a:t>- lead environmental and planning consultants on behalf of Manogate Ltd. </a:t>
            </a:r>
          </a:p>
          <a:p>
            <a:pPr algn="just">
              <a:buSzPct val="100000"/>
              <a:defRPr sz="1900">
                <a:solidFill>
                  <a:srgbClr val="205F84"/>
                </a:solidFill>
                <a:latin typeface="Lato Regular"/>
                <a:ea typeface="Lato Regular"/>
                <a:cs typeface="Lato Regular"/>
                <a:sym typeface="Lato Regular"/>
              </a:defRPr>
            </a:pPr>
            <a:r>
              <a:rPr lang="en-IE" sz="1700" dirty="0">
                <a:solidFill>
                  <a:srgbClr val="205F84"/>
                </a:solidFill>
                <a:latin typeface="Lato Regular"/>
              </a:rPr>
              <a:t>Key EIAR Subs-  Macroworks, AWN, </a:t>
            </a:r>
            <a:r>
              <a:rPr lang="en-IE" sz="1700" dirty="0">
                <a:effectLst/>
                <a:latin typeface="Lato" panose="020F0502020204030203" pitchFamily="34" charset="0"/>
                <a:ea typeface="Calibri" panose="020F0502020204030204" pitchFamily="34" charset="0"/>
                <a:cs typeface="Times New Roman" panose="02020603050405020304" pitchFamily="18" charset="0"/>
              </a:rPr>
              <a:t>Irish Archaeological Consultancy Ltd, Western Forestry Co-Op</a:t>
            </a:r>
            <a:r>
              <a:rPr lang="en-IE" sz="1700" dirty="0">
                <a:latin typeface="Lato" panose="020F0502020204030203" pitchFamily="34" charset="0"/>
                <a:ea typeface="Calibri" panose="020F0502020204030204" pitchFamily="34" charset="0"/>
                <a:cs typeface="Times New Roman" panose="02020603050405020304" pitchFamily="18" charset="0"/>
              </a:rPr>
              <a:t>, Causeway Geotech Ltd.</a:t>
            </a:r>
            <a:endParaRPr lang="en-IE" sz="1700" dirty="0">
              <a:solidFill>
                <a:srgbClr val="205F84"/>
              </a:solidFill>
              <a:latin typeface="Lato Regular"/>
            </a:endParaRPr>
          </a:p>
          <a:p>
            <a:pPr algn="just">
              <a:buSzPct val="100000"/>
              <a:defRPr sz="1900">
                <a:solidFill>
                  <a:srgbClr val="205F84"/>
                </a:solidFill>
                <a:latin typeface="Lato Regular"/>
                <a:ea typeface="Lato Regular"/>
                <a:cs typeface="Lato Regular"/>
                <a:sym typeface="Lato Regular"/>
              </a:defRPr>
            </a:pPr>
            <a:endParaRPr lang="en-IE" sz="1700" dirty="0">
              <a:solidFill>
                <a:srgbClr val="205F84"/>
              </a:solidFill>
              <a:latin typeface="Lato Regular"/>
            </a:endParaRPr>
          </a:p>
          <a:p>
            <a:pPr algn="just">
              <a:buSzPct val="100000"/>
              <a:defRPr sz="1900">
                <a:solidFill>
                  <a:srgbClr val="205F84"/>
                </a:solidFill>
                <a:latin typeface="Lato Regular"/>
                <a:ea typeface="Lato Regular"/>
                <a:cs typeface="Lato Regular"/>
                <a:sym typeface="Lato Regular"/>
              </a:defRPr>
            </a:pPr>
            <a:endParaRPr lang="en-IE" sz="1700" dirty="0">
              <a:solidFill>
                <a:srgbClr val="205F84"/>
              </a:solidFill>
              <a:latin typeface="Lato Regular"/>
            </a:endParaRPr>
          </a:p>
          <a:p>
            <a:pPr marL="342900" indent="-342900" algn="just">
              <a:buSzPct val="100000"/>
              <a:buFont typeface="Arial" panose="020B0604020202020204" pitchFamily="34" charset="0"/>
              <a:buChar char="•"/>
              <a:defRPr sz="1900">
                <a:solidFill>
                  <a:srgbClr val="205F84"/>
                </a:solidFill>
                <a:latin typeface="Lato Regular"/>
                <a:ea typeface="Lato Regular"/>
                <a:cs typeface="Lato Regular"/>
                <a:sym typeface="Lato Regular"/>
              </a:defRPr>
            </a:pPr>
            <a:endParaRPr lang="en-IE" sz="1700" dirty="0"/>
          </a:p>
        </p:txBody>
      </p:sp>
    </p:spTree>
    <p:extLst>
      <p:ext uri="{BB962C8B-B14F-4D97-AF65-F5344CB8AC3E}">
        <p14:creationId xmlns:p14="http://schemas.microsoft.com/office/powerpoint/2010/main" val="79404431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2"/>
          <p:cNvSpPr txBox="1">
            <a:spLocks noGrp="1"/>
          </p:cNvSpPr>
          <p:nvPr>
            <p:ph type="title"/>
          </p:nvPr>
        </p:nvSpPr>
        <p:spPr>
          <a:xfrm>
            <a:off x="802701" y="44294"/>
            <a:ext cx="7810552" cy="1001183"/>
          </a:xfrm>
          <a:prstGeom prst="rect">
            <a:avLst/>
          </a:prstGeom>
        </p:spPr>
        <p:txBody>
          <a:bodyPr>
            <a:normAutofit/>
          </a:bodyPr>
          <a:lstStyle>
            <a:lvl1pPr>
              <a:defRPr sz="3100">
                <a:solidFill>
                  <a:srgbClr val="15476D"/>
                </a:solidFill>
                <a:latin typeface="Lato Bold"/>
                <a:ea typeface="Lato Bold"/>
                <a:cs typeface="Lato Bold"/>
                <a:sym typeface="Lato Bold"/>
              </a:defRPr>
            </a:lvl1pPr>
          </a:lstStyle>
          <a:p>
            <a:pPr algn="ctr"/>
            <a:r>
              <a:rPr lang="en-IE" sz="2800" dirty="0"/>
              <a:t>Site Location and Description</a:t>
            </a:r>
            <a:endParaRPr sz="2800" dirty="0"/>
          </a:p>
        </p:txBody>
      </p:sp>
      <p:pic>
        <p:nvPicPr>
          <p:cNvPr id="360" name="Picture 4" descr="Picture 4"/>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sp>
        <p:nvSpPr>
          <p:cNvPr id="10" name="Rectangle 9">
            <a:extLst>
              <a:ext uri="{FF2B5EF4-FFF2-40B4-BE49-F238E27FC236}">
                <a16:creationId xmlns:a16="http://schemas.microsoft.com/office/drawing/2014/main" id="{56A115CA-8B5F-4203-97D0-C6B171A250E7}"/>
              </a:ext>
            </a:extLst>
          </p:cNvPr>
          <p:cNvSpPr/>
          <p:nvPr/>
        </p:nvSpPr>
        <p:spPr>
          <a:xfrm>
            <a:off x="6625244" y="814388"/>
            <a:ext cx="3504097" cy="50475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sz="1700" dirty="0">
                <a:solidFill>
                  <a:srgbClr val="205F84"/>
                </a:solidFill>
                <a:latin typeface="Lato Regular"/>
              </a:rPr>
              <a:t>The proposed Ballyfasy wind farm is located between the villages of Listerlin to the northeast, Mullinavat to the west, Glenmore to the southeast, and Slieverue to the south. </a:t>
            </a:r>
          </a:p>
          <a:p>
            <a:pPr marL="171450" indent="-171450" algn="just">
              <a:buSzPct val="100000"/>
              <a:buFont typeface="Arial"/>
              <a:buChar char="•"/>
              <a:defRPr sz="1900">
                <a:solidFill>
                  <a:srgbClr val="205F84"/>
                </a:solidFill>
                <a:latin typeface="Lato Regular"/>
                <a:ea typeface="Lato Regular"/>
                <a:cs typeface="Lato Regular"/>
                <a:sym typeface="Lato Regular"/>
              </a:defRPr>
            </a:pPr>
            <a:endParaRPr lang="en-IE" sz="1700" dirty="0">
              <a:solidFill>
                <a:srgbClr val="205F84"/>
              </a:solidFill>
              <a:latin typeface="Lato Regular"/>
            </a:endParaRP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sz="1700" dirty="0">
                <a:solidFill>
                  <a:srgbClr val="205F84"/>
                </a:solidFill>
                <a:latin typeface="Lato Regular"/>
              </a:rPr>
              <a:t>The wind farm planning application area is approximately 343 hectares and is outlined in red. </a:t>
            </a:r>
          </a:p>
          <a:p>
            <a:pPr algn="just">
              <a:buSzPct val="100000"/>
              <a:defRPr sz="1900">
                <a:solidFill>
                  <a:srgbClr val="205F84"/>
                </a:solidFill>
                <a:latin typeface="Lato Regular"/>
                <a:ea typeface="Lato Regular"/>
                <a:cs typeface="Lato Regular"/>
                <a:sym typeface="Lato Regular"/>
              </a:defRPr>
            </a:pPr>
            <a:endParaRPr lang="en-IE" sz="1700" dirty="0">
              <a:solidFill>
                <a:srgbClr val="205F84"/>
              </a:solidFill>
              <a:highlight>
                <a:srgbClr val="FFFF00"/>
              </a:highlight>
              <a:latin typeface="Lato Regular"/>
            </a:endParaRP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sz="1700" dirty="0">
                <a:solidFill>
                  <a:srgbClr val="205F84"/>
                </a:solidFill>
                <a:latin typeface="Lato Regular"/>
              </a:rPr>
              <a:t>The area can be described as rural with dispersed settlement type. </a:t>
            </a:r>
          </a:p>
          <a:p>
            <a:pPr algn="just">
              <a:buSzPct val="100000"/>
              <a:defRPr sz="1900">
                <a:solidFill>
                  <a:srgbClr val="205F84"/>
                </a:solidFill>
                <a:latin typeface="Lato Regular"/>
                <a:ea typeface="Lato Regular"/>
                <a:cs typeface="Lato Regular"/>
                <a:sym typeface="Lato Regular"/>
              </a:defRPr>
            </a:pPr>
            <a:endParaRPr lang="en-IE" sz="1700" dirty="0">
              <a:solidFill>
                <a:srgbClr val="205F84"/>
              </a:solidFill>
              <a:latin typeface="Lato Regular"/>
            </a:endParaRP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sz="1700" dirty="0"/>
              <a:t>Significant areas of the study area are privately owned grassland and Coillte forestry.</a:t>
            </a:r>
          </a:p>
          <a:p>
            <a:pPr algn="just">
              <a:buSzPct val="100000"/>
              <a:defRPr sz="1900">
                <a:solidFill>
                  <a:srgbClr val="205F84"/>
                </a:solidFill>
                <a:latin typeface="Lato Regular"/>
                <a:ea typeface="Lato Regular"/>
                <a:cs typeface="Lato Regular"/>
                <a:sym typeface="Lato Regular"/>
              </a:defRPr>
            </a:pPr>
            <a:endParaRPr lang="en-IE" sz="1600" dirty="0">
              <a:solidFill>
                <a:srgbClr val="205F84"/>
              </a:solidFill>
              <a:latin typeface="Lato Regular"/>
            </a:endParaRPr>
          </a:p>
        </p:txBody>
      </p:sp>
      <p:pic>
        <p:nvPicPr>
          <p:cNvPr id="2" name="Picture 1">
            <a:extLst>
              <a:ext uri="{FF2B5EF4-FFF2-40B4-BE49-F238E27FC236}">
                <a16:creationId xmlns:a16="http://schemas.microsoft.com/office/drawing/2014/main" id="{306BCEA4-7535-D8AF-B5C0-4FE9E6275D29}"/>
              </a:ext>
            </a:extLst>
          </p:cNvPr>
          <p:cNvPicPr>
            <a:picLocks noChangeAspect="1"/>
          </p:cNvPicPr>
          <p:nvPr/>
        </p:nvPicPr>
        <p:blipFill>
          <a:blip r:embed="rId4"/>
          <a:stretch>
            <a:fillRect/>
          </a:stretch>
        </p:blipFill>
        <p:spPr>
          <a:xfrm>
            <a:off x="250186" y="899526"/>
            <a:ext cx="6120914" cy="4846740"/>
          </a:xfrm>
          <a:prstGeom prst="rect">
            <a:avLst/>
          </a:prstGeom>
        </p:spPr>
      </p:pic>
      <p:pic>
        <p:nvPicPr>
          <p:cNvPr id="13" name="Picture 12">
            <a:extLst>
              <a:ext uri="{FF2B5EF4-FFF2-40B4-BE49-F238E27FC236}">
                <a16:creationId xmlns:a16="http://schemas.microsoft.com/office/drawing/2014/main" id="{1A4C01D9-4F79-2532-194D-8A9BF4716FB9}"/>
              </a:ext>
            </a:extLst>
          </p:cNvPr>
          <p:cNvPicPr>
            <a:picLocks noChangeAspect="1"/>
          </p:cNvPicPr>
          <p:nvPr/>
        </p:nvPicPr>
        <p:blipFill>
          <a:blip r:embed="rId5"/>
          <a:stretch>
            <a:fillRect/>
          </a:stretch>
        </p:blipFill>
        <p:spPr>
          <a:xfrm>
            <a:off x="294413" y="899526"/>
            <a:ext cx="1234610" cy="685894"/>
          </a:xfrm>
          <a:prstGeom prst="rect">
            <a:avLst/>
          </a:prstGeom>
        </p:spPr>
      </p:pic>
    </p:spTree>
    <p:extLst>
      <p:ext uri="{BB962C8B-B14F-4D97-AF65-F5344CB8AC3E}">
        <p14:creationId xmlns:p14="http://schemas.microsoft.com/office/powerpoint/2010/main" val="392597659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2"/>
          <p:cNvSpPr txBox="1">
            <a:spLocks noGrp="1"/>
          </p:cNvSpPr>
          <p:nvPr>
            <p:ph type="title"/>
          </p:nvPr>
        </p:nvSpPr>
        <p:spPr>
          <a:xfrm>
            <a:off x="1633491" y="0"/>
            <a:ext cx="7418346" cy="772357"/>
          </a:xfrm>
          <a:prstGeom prst="rect">
            <a:avLst/>
          </a:prstGeom>
        </p:spPr>
        <p:txBody>
          <a:bodyPr/>
          <a:lstStyle>
            <a:lvl1pPr>
              <a:defRPr sz="3100">
                <a:solidFill>
                  <a:srgbClr val="15476D"/>
                </a:solidFill>
                <a:latin typeface="Lato Bold"/>
                <a:ea typeface="Lato Bold"/>
                <a:cs typeface="Lato Bold"/>
                <a:sym typeface="Lato Bold"/>
              </a:defRPr>
            </a:lvl1pPr>
          </a:lstStyle>
          <a:p>
            <a:pPr algn="ctr"/>
            <a:r>
              <a:rPr lang="en-IE" dirty="0"/>
              <a:t>Project Description Updates</a:t>
            </a:r>
            <a:endParaRPr dirty="0"/>
          </a:p>
        </p:txBody>
      </p:sp>
      <p:pic>
        <p:nvPicPr>
          <p:cNvPr id="360" name="Picture 4" descr="Picture 4"/>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sp>
        <p:nvSpPr>
          <p:cNvPr id="2" name="Rectangle 9">
            <a:extLst>
              <a:ext uri="{FF2B5EF4-FFF2-40B4-BE49-F238E27FC236}">
                <a16:creationId xmlns:a16="http://schemas.microsoft.com/office/drawing/2014/main" id="{BB23EBFE-B870-CB40-D426-1A8A9A14EB1E}"/>
              </a:ext>
            </a:extLst>
          </p:cNvPr>
          <p:cNvSpPr/>
          <p:nvPr/>
        </p:nvSpPr>
        <p:spPr>
          <a:xfrm>
            <a:off x="297648" y="600028"/>
            <a:ext cx="9925235" cy="206210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gn="just">
              <a:buSzPct val="100000"/>
              <a:defRPr sz="1900">
                <a:solidFill>
                  <a:srgbClr val="205F84"/>
                </a:solidFill>
                <a:latin typeface="Lato Regular"/>
                <a:ea typeface="Lato Regular"/>
                <a:cs typeface="Lato Regular"/>
                <a:sym typeface="Lato Regular"/>
              </a:defRPr>
            </a:pPr>
            <a:r>
              <a:rPr lang="en-IE" sz="1600" b="1" dirty="0">
                <a:solidFill>
                  <a:schemeClr val="tx1"/>
                </a:solidFill>
              </a:rPr>
              <a:t>Project Description</a:t>
            </a:r>
          </a:p>
          <a:p>
            <a:pPr algn="just">
              <a:buSzPct val="100000"/>
              <a:defRPr sz="1900">
                <a:solidFill>
                  <a:srgbClr val="205F84"/>
                </a:solidFill>
                <a:latin typeface="Lato Regular"/>
                <a:ea typeface="Lato Regular"/>
                <a:cs typeface="Lato Regular"/>
                <a:sym typeface="Lato Regular"/>
              </a:defRPr>
            </a:pPr>
            <a:endParaRPr lang="en-IE" sz="1600" dirty="0"/>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t>Wind Farm with 10 turbines proposed ~ 72 MW capacity.</a:t>
            </a:r>
          </a:p>
          <a:p>
            <a:pPr marL="171450"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t>Turbine blade tip height </a:t>
            </a:r>
            <a:r>
              <a:rPr lang="en-IE" sz="1600" dirty="0">
                <a:effectLst/>
                <a:latin typeface="Lato" panose="020F0502020204030203" pitchFamily="34" charset="0"/>
                <a:ea typeface="MS Mincho" panose="02020609040205080304" pitchFamily="49" charset="-128"/>
                <a:cs typeface="Arial" panose="020B0604020202020204" pitchFamily="34" charset="0"/>
              </a:rPr>
              <a:t>in the range of (and including) 169 metres (m) minimum to </a:t>
            </a: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180 m maximum,</a:t>
            </a:r>
            <a:r>
              <a:rPr lang="en-US" sz="1600" dirty="0">
                <a:solidFill>
                  <a:srgbClr val="205F84"/>
                </a:solidFill>
                <a:latin typeface="Lato" panose="020F0502020204030203" pitchFamily="34" charset="0"/>
                <a:ea typeface="MS Mincho" panose="02020609040205080304" pitchFamily="49" charset="-128"/>
                <a:cs typeface="Arial" panose="020B0604020202020204" pitchFamily="34" charset="0"/>
              </a:rPr>
              <a:t> a rotor diameter of between </a:t>
            </a:r>
            <a:r>
              <a:rPr lang="en-US" sz="1600" dirty="0">
                <a:solidFill>
                  <a:srgbClr val="FF0000"/>
                </a:solidFill>
                <a:latin typeface="Lato" panose="020F0502020204030203" pitchFamily="34" charset="0"/>
                <a:ea typeface="MS Mincho" panose="02020609040205080304" pitchFamily="49" charset="-128"/>
                <a:cs typeface="Arial" panose="020B0604020202020204" pitchFamily="34" charset="0"/>
              </a:rPr>
              <a:t>130 m</a:t>
            </a:r>
            <a:r>
              <a:rPr lang="en-US" sz="1600" dirty="0">
                <a:solidFill>
                  <a:srgbClr val="205F84"/>
                </a:solidFill>
                <a:latin typeface="Lato" panose="020F0502020204030203" pitchFamily="34" charset="0"/>
                <a:ea typeface="MS Mincho" panose="02020609040205080304" pitchFamily="49" charset="-128"/>
                <a:cs typeface="Arial" panose="020B0604020202020204" pitchFamily="34" charset="0"/>
              </a:rPr>
              <a:t>-163 m and a hub height of </a:t>
            </a:r>
            <a:r>
              <a:rPr lang="en-US" sz="1600" dirty="0">
                <a:solidFill>
                  <a:srgbClr val="FF0000"/>
                </a:solidFill>
                <a:latin typeface="Lato" panose="020F0502020204030203" pitchFamily="34" charset="0"/>
                <a:ea typeface="MS Mincho" panose="02020609040205080304" pitchFamily="49" charset="-128"/>
                <a:cs typeface="Arial" panose="020B0604020202020204" pitchFamily="34" charset="0"/>
              </a:rPr>
              <a:t>95 m-112 m</a:t>
            </a:r>
            <a:r>
              <a:rPr lang="en-US" sz="1600" dirty="0">
                <a:solidFill>
                  <a:srgbClr val="205F84"/>
                </a:solidFill>
                <a:latin typeface="Lato" panose="020F0502020204030203" pitchFamily="34" charset="0"/>
                <a:ea typeface="MS Mincho" panose="02020609040205080304" pitchFamily="49" charset="-128"/>
                <a:cs typeface="Arial" panose="020B0604020202020204" pitchFamily="34" charset="0"/>
              </a:rPr>
              <a:t>.</a:t>
            </a:r>
            <a:endParaRPr lang="en-IE" sz="1600" dirty="0">
              <a:effectLst/>
              <a:latin typeface="Lato" panose="020F0502020204030203" pitchFamily="34" charset="0"/>
              <a:ea typeface="MS Mincho" panose="02020609040205080304" pitchFamily="49" charset="-128"/>
              <a:cs typeface="Arial" panose="020B0604020202020204" pitchFamily="34" charset="0"/>
            </a:endParaRPr>
          </a:p>
          <a:p>
            <a:pPr algn="just">
              <a:buSzPct val="100000"/>
              <a:defRPr sz="1900">
                <a:solidFill>
                  <a:srgbClr val="205F84"/>
                </a:solidFill>
                <a:latin typeface="Lato Regular"/>
                <a:ea typeface="Lato Regular"/>
                <a:cs typeface="Lato Regular"/>
                <a:sym typeface="Lato Regular"/>
              </a:defRPr>
            </a:pPr>
            <a:endParaRPr lang="en-IE" sz="1600" dirty="0">
              <a:solidFill>
                <a:srgbClr val="205F84"/>
              </a:solidFill>
              <a:latin typeface="Lato Regular"/>
            </a:endParaRPr>
          </a:p>
          <a:p>
            <a:pPr algn="just">
              <a:buSzPct val="100000"/>
              <a:defRPr sz="1900">
                <a:solidFill>
                  <a:srgbClr val="205F84"/>
                </a:solidFill>
                <a:latin typeface="Lato Regular"/>
                <a:ea typeface="Lato Regular"/>
                <a:cs typeface="Lato Regular"/>
                <a:sym typeface="Lato Regular"/>
              </a:defRPr>
            </a:pPr>
            <a:endParaRPr lang="en-IE" sz="1600" dirty="0">
              <a:solidFill>
                <a:srgbClr val="205F84"/>
              </a:solidFill>
              <a:latin typeface="Lato Regular"/>
            </a:endParaRPr>
          </a:p>
          <a:p>
            <a:pPr algn="just">
              <a:buSzPct val="100000"/>
              <a:defRPr sz="1900">
                <a:solidFill>
                  <a:srgbClr val="205F84"/>
                </a:solidFill>
                <a:latin typeface="Lato Regular"/>
                <a:ea typeface="Lato Regular"/>
                <a:cs typeface="Lato Regular"/>
                <a:sym typeface="Lato Regular"/>
              </a:defRPr>
            </a:pPr>
            <a:endParaRPr lang="en-IE" sz="1600" dirty="0">
              <a:solidFill>
                <a:srgbClr val="205F84"/>
              </a:solidFill>
              <a:latin typeface="Lato Regular"/>
            </a:endParaRPr>
          </a:p>
        </p:txBody>
      </p:sp>
      <p:sp>
        <p:nvSpPr>
          <p:cNvPr id="3" name="Rectangle 9">
            <a:extLst>
              <a:ext uri="{FF2B5EF4-FFF2-40B4-BE49-F238E27FC236}">
                <a16:creationId xmlns:a16="http://schemas.microsoft.com/office/drawing/2014/main" id="{18039DC0-5376-B9B1-CF65-D4BEFF304C6D}"/>
              </a:ext>
            </a:extLst>
          </p:cNvPr>
          <p:cNvSpPr/>
          <p:nvPr/>
        </p:nvSpPr>
        <p:spPr>
          <a:xfrm>
            <a:off x="297648" y="1944449"/>
            <a:ext cx="9103804" cy="378565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lvl="0" algn="just">
              <a:buSzPct val="100000"/>
              <a:defRPr sz="1900">
                <a:solidFill>
                  <a:srgbClr val="205F84"/>
                </a:solidFill>
                <a:latin typeface="Lato Regular"/>
                <a:ea typeface="Lato Regular"/>
                <a:cs typeface="Lato Regular"/>
                <a:sym typeface="Lato Regular"/>
              </a:defRPr>
            </a:pPr>
            <a:r>
              <a:rPr lang="en-IE" sz="1600" dirty="0">
                <a:solidFill>
                  <a:schemeClr val="tx1"/>
                </a:solidFill>
                <a:latin typeface="Lato Regular"/>
              </a:rPr>
              <a:t>The wind farm development will also include:</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Associated hard standings at each turbine location;</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New access roads and upgrading of existing access roads;</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FF0000"/>
                </a:solidFill>
                <a:latin typeface="Lato Regular"/>
              </a:rPr>
              <a:t>New site entrances and modifications to existing entrances;</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Provision of site drainage;</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3 no. onsite clear-span bridges;</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FF0000"/>
                </a:solidFill>
                <a:latin typeface="Lato Regular"/>
              </a:rPr>
              <a:t>100 m </a:t>
            </a:r>
            <a:r>
              <a:rPr lang="en-IE" sz="1600" dirty="0">
                <a:solidFill>
                  <a:srgbClr val="205F84"/>
                </a:solidFill>
                <a:latin typeface="Lato Regular"/>
              </a:rPr>
              <a:t>meteorological mast;</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FF0000"/>
                </a:solidFill>
                <a:latin typeface="Lato Regular"/>
              </a:rPr>
              <a:t>2</a:t>
            </a:r>
            <a:r>
              <a:rPr lang="en-IE" sz="1600" dirty="0">
                <a:solidFill>
                  <a:srgbClr val="205F84"/>
                </a:solidFill>
                <a:latin typeface="Lato Regular"/>
              </a:rPr>
              <a:t> Temporary construction compounds;</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FF0000"/>
                </a:solidFill>
                <a:latin typeface="Lato Regular"/>
              </a:rPr>
              <a:t>2</a:t>
            </a:r>
            <a:r>
              <a:rPr lang="en-IE" sz="1600" dirty="0">
                <a:solidFill>
                  <a:srgbClr val="205F84"/>
                </a:solidFill>
                <a:latin typeface="Lato Regular"/>
              </a:rPr>
              <a:t> Borrow pits;</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An onsite 110 kV electricity substation;</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Electrical and communication cables; and</a:t>
            </a: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205F84"/>
                </a:solidFill>
                <a:latin typeface="Lato Regular"/>
              </a:rPr>
              <a:t>Related site works and ancillary works.</a:t>
            </a:r>
            <a:endParaRPr lang="en-IE" sz="1600" dirty="0">
              <a:effectLst/>
              <a:latin typeface="Lato" panose="020F0502020204030203" pitchFamily="34" charset="0"/>
              <a:ea typeface="MS Mincho" panose="02020609040205080304" pitchFamily="49" charset="-128"/>
              <a:cs typeface="Arial" panose="020B0604020202020204" pitchFamily="34" charset="0"/>
            </a:endParaRPr>
          </a:p>
          <a:p>
            <a:pPr algn="just">
              <a:buSzPct val="100000"/>
              <a:defRPr sz="1900">
                <a:solidFill>
                  <a:srgbClr val="205F84"/>
                </a:solidFill>
                <a:latin typeface="Lato Regular"/>
                <a:ea typeface="Lato Regular"/>
                <a:cs typeface="Lato Regular"/>
                <a:sym typeface="Lato Regular"/>
              </a:defRPr>
            </a:pPr>
            <a:endParaRPr lang="en-IE" sz="1600" dirty="0">
              <a:solidFill>
                <a:srgbClr val="205F84"/>
              </a:solidFill>
              <a:latin typeface="Lato Regular"/>
            </a:endParaRPr>
          </a:p>
          <a:p>
            <a:pPr marL="171450" lvl="1" indent="-171450" algn="just">
              <a:buSzPct val="100000"/>
              <a:buFont typeface="Arial"/>
              <a:buChar char="•"/>
              <a:defRPr sz="1900">
                <a:solidFill>
                  <a:srgbClr val="205F84"/>
                </a:solidFill>
                <a:latin typeface="Lato Regular"/>
                <a:ea typeface="Lato Regular"/>
                <a:cs typeface="Lato Regular"/>
                <a:sym typeface="Lato Regular"/>
              </a:defRPr>
            </a:pPr>
            <a:r>
              <a:rPr lang="en-IE" sz="1600" dirty="0">
                <a:solidFill>
                  <a:srgbClr val="FF0000"/>
                </a:solidFill>
                <a:latin typeface="Lato Regular"/>
              </a:rPr>
              <a:t>Works on private lands along turbine delivery route (TDR).</a:t>
            </a:r>
          </a:p>
          <a:p>
            <a:pPr algn="just">
              <a:buSzPct val="100000"/>
              <a:defRPr sz="1900">
                <a:solidFill>
                  <a:srgbClr val="205F84"/>
                </a:solidFill>
                <a:latin typeface="Lato Regular"/>
                <a:ea typeface="Lato Regular"/>
                <a:cs typeface="Lato Regular"/>
                <a:sym typeface="Lato Regular"/>
              </a:defRPr>
            </a:pPr>
            <a:endParaRPr lang="en-IE" sz="1600" dirty="0">
              <a:solidFill>
                <a:srgbClr val="205F84"/>
              </a:solidFill>
              <a:latin typeface="Lato Regular"/>
            </a:endParaRPr>
          </a:p>
        </p:txBody>
      </p:sp>
    </p:spTree>
    <p:extLst>
      <p:ext uri="{BB962C8B-B14F-4D97-AF65-F5344CB8AC3E}">
        <p14:creationId xmlns:p14="http://schemas.microsoft.com/office/powerpoint/2010/main" val="404377306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520DB-9F0D-77D9-CBDD-B67CF7B692B5}"/>
            </a:ext>
          </a:extLst>
        </p:cNvPr>
        <p:cNvGrpSpPr/>
        <p:nvPr/>
      </p:nvGrpSpPr>
      <p:grpSpPr>
        <a:xfrm>
          <a:off x="0" y="0"/>
          <a:ext cx="0" cy="0"/>
          <a:chOff x="0" y="0"/>
          <a:chExt cx="0" cy="0"/>
        </a:xfrm>
      </p:grpSpPr>
      <p:sp>
        <p:nvSpPr>
          <p:cNvPr id="358" name="Rectangle 2">
            <a:extLst>
              <a:ext uri="{FF2B5EF4-FFF2-40B4-BE49-F238E27FC236}">
                <a16:creationId xmlns:a16="http://schemas.microsoft.com/office/drawing/2014/main" id="{5367E067-F0C1-20CF-F4A6-DD8DEABB4BA5}"/>
              </a:ext>
            </a:extLst>
          </p:cNvPr>
          <p:cNvSpPr txBox="1">
            <a:spLocks noGrp="1"/>
          </p:cNvSpPr>
          <p:nvPr>
            <p:ph type="title"/>
          </p:nvPr>
        </p:nvSpPr>
        <p:spPr>
          <a:xfrm>
            <a:off x="802701" y="-90367"/>
            <a:ext cx="7810552" cy="603776"/>
          </a:xfrm>
          <a:prstGeom prst="rect">
            <a:avLst/>
          </a:prstGeom>
        </p:spPr>
        <p:txBody>
          <a:bodyPr>
            <a:normAutofit/>
          </a:bodyPr>
          <a:lstStyle>
            <a:lvl1pPr>
              <a:defRPr sz="3100">
                <a:solidFill>
                  <a:srgbClr val="15476D"/>
                </a:solidFill>
                <a:latin typeface="Lato Bold"/>
                <a:ea typeface="Lato Bold"/>
                <a:cs typeface="Lato Bold"/>
                <a:sym typeface="Lato Bold"/>
              </a:defRPr>
            </a:lvl1pPr>
          </a:lstStyle>
          <a:p>
            <a:pPr algn="ctr"/>
            <a:r>
              <a:rPr lang="en-IE" sz="2800" dirty="0"/>
              <a:t>Site </a:t>
            </a:r>
            <a:r>
              <a:rPr lang="en-IE" sz="2400" dirty="0"/>
              <a:t>Layout</a:t>
            </a:r>
            <a:endParaRPr sz="2400" dirty="0"/>
          </a:p>
        </p:txBody>
      </p:sp>
      <p:pic>
        <p:nvPicPr>
          <p:cNvPr id="360" name="Picture 4" descr="Picture 4">
            <a:extLst>
              <a:ext uri="{FF2B5EF4-FFF2-40B4-BE49-F238E27FC236}">
                <a16:creationId xmlns:a16="http://schemas.microsoft.com/office/drawing/2014/main" id="{67EAC949-1066-17EB-8440-9763BA695C92}"/>
              </a:ext>
            </a:extLst>
          </p:cNvPr>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pic>
        <p:nvPicPr>
          <p:cNvPr id="3" name="Picture 2">
            <a:extLst>
              <a:ext uri="{FF2B5EF4-FFF2-40B4-BE49-F238E27FC236}">
                <a16:creationId xmlns:a16="http://schemas.microsoft.com/office/drawing/2014/main" id="{33E3E665-150C-554C-19FB-BCBD31CE13F3}"/>
              </a:ext>
            </a:extLst>
          </p:cNvPr>
          <p:cNvPicPr>
            <a:picLocks noChangeAspect="1"/>
          </p:cNvPicPr>
          <p:nvPr/>
        </p:nvPicPr>
        <p:blipFill>
          <a:blip r:embed="rId4"/>
          <a:stretch>
            <a:fillRect/>
          </a:stretch>
        </p:blipFill>
        <p:spPr>
          <a:xfrm>
            <a:off x="802701" y="454565"/>
            <a:ext cx="8199501" cy="5475718"/>
          </a:xfrm>
          <a:prstGeom prst="rect">
            <a:avLst/>
          </a:prstGeom>
        </p:spPr>
      </p:pic>
    </p:spTree>
    <p:extLst>
      <p:ext uri="{BB962C8B-B14F-4D97-AF65-F5344CB8AC3E}">
        <p14:creationId xmlns:p14="http://schemas.microsoft.com/office/powerpoint/2010/main" val="2706386074"/>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1D4F-03C7-A0B8-09E0-8BB647D8A8F1}"/>
            </a:ext>
          </a:extLst>
        </p:cNvPr>
        <p:cNvGrpSpPr/>
        <p:nvPr/>
      </p:nvGrpSpPr>
      <p:grpSpPr>
        <a:xfrm>
          <a:off x="0" y="0"/>
          <a:ext cx="0" cy="0"/>
          <a:chOff x="0" y="0"/>
          <a:chExt cx="0" cy="0"/>
        </a:xfrm>
      </p:grpSpPr>
      <p:sp>
        <p:nvSpPr>
          <p:cNvPr id="358" name="Rectangle 2">
            <a:extLst>
              <a:ext uri="{FF2B5EF4-FFF2-40B4-BE49-F238E27FC236}">
                <a16:creationId xmlns:a16="http://schemas.microsoft.com/office/drawing/2014/main" id="{708A7670-0187-9579-EDCA-8186562128BC}"/>
              </a:ext>
            </a:extLst>
          </p:cNvPr>
          <p:cNvSpPr txBox="1">
            <a:spLocks noGrp="1"/>
          </p:cNvSpPr>
          <p:nvPr>
            <p:ph type="title"/>
          </p:nvPr>
        </p:nvSpPr>
        <p:spPr>
          <a:xfrm>
            <a:off x="1441424" y="44295"/>
            <a:ext cx="7810552" cy="603776"/>
          </a:xfrm>
          <a:prstGeom prst="rect">
            <a:avLst/>
          </a:prstGeom>
        </p:spPr>
        <p:txBody>
          <a:bodyPr>
            <a:normAutofit/>
          </a:bodyPr>
          <a:lstStyle>
            <a:lvl1pPr>
              <a:defRPr sz="3100">
                <a:solidFill>
                  <a:srgbClr val="15476D"/>
                </a:solidFill>
                <a:latin typeface="Lato Bold"/>
                <a:ea typeface="Lato Bold"/>
                <a:cs typeface="Lato Bold"/>
                <a:sym typeface="Lato Bold"/>
              </a:defRPr>
            </a:lvl1pPr>
          </a:lstStyle>
          <a:p>
            <a:pPr algn="ctr"/>
            <a:r>
              <a:rPr lang="en-IE" sz="2800" dirty="0"/>
              <a:t>Turbine Delivery Route</a:t>
            </a:r>
            <a:endParaRPr sz="2800" dirty="0"/>
          </a:p>
        </p:txBody>
      </p:sp>
      <p:pic>
        <p:nvPicPr>
          <p:cNvPr id="360" name="Picture 4" descr="Picture 4">
            <a:extLst>
              <a:ext uri="{FF2B5EF4-FFF2-40B4-BE49-F238E27FC236}">
                <a16:creationId xmlns:a16="http://schemas.microsoft.com/office/drawing/2014/main" id="{739CC952-9581-743C-DB93-9BDF49E4D403}"/>
              </a:ext>
            </a:extLst>
          </p:cNvPr>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pic>
        <p:nvPicPr>
          <p:cNvPr id="3" name="Picture 2">
            <a:extLst>
              <a:ext uri="{FF2B5EF4-FFF2-40B4-BE49-F238E27FC236}">
                <a16:creationId xmlns:a16="http://schemas.microsoft.com/office/drawing/2014/main" id="{6A376255-895A-6FE2-B9D2-D05B025D059C}"/>
              </a:ext>
            </a:extLst>
          </p:cNvPr>
          <p:cNvPicPr>
            <a:picLocks noChangeAspect="1"/>
          </p:cNvPicPr>
          <p:nvPr/>
        </p:nvPicPr>
        <p:blipFill>
          <a:blip r:embed="rId4"/>
          <a:stretch>
            <a:fillRect/>
          </a:stretch>
        </p:blipFill>
        <p:spPr>
          <a:xfrm>
            <a:off x="380326" y="648071"/>
            <a:ext cx="4397657" cy="5309450"/>
          </a:xfrm>
          <a:prstGeom prst="rect">
            <a:avLst/>
          </a:prstGeom>
        </p:spPr>
      </p:pic>
      <p:pic>
        <p:nvPicPr>
          <p:cNvPr id="5" name="Picture 4">
            <a:extLst>
              <a:ext uri="{FF2B5EF4-FFF2-40B4-BE49-F238E27FC236}">
                <a16:creationId xmlns:a16="http://schemas.microsoft.com/office/drawing/2014/main" id="{1F63ED3F-1E6C-F632-6CA5-183D87A75353}"/>
              </a:ext>
            </a:extLst>
          </p:cNvPr>
          <p:cNvPicPr>
            <a:picLocks noChangeAspect="1"/>
          </p:cNvPicPr>
          <p:nvPr/>
        </p:nvPicPr>
        <p:blipFill>
          <a:blip r:embed="rId5"/>
          <a:stretch>
            <a:fillRect/>
          </a:stretch>
        </p:blipFill>
        <p:spPr>
          <a:xfrm>
            <a:off x="5038951" y="635492"/>
            <a:ext cx="4397657" cy="2195600"/>
          </a:xfrm>
          <a:prstGeom prst="rect">
            <a:avLst/>
          </a:prstGeom>
        </p:spPr>
      </p:pic>
      <p:pic>
        <p:nvPicPr>
          <p:cNvPr id="7" name="Picture 6">
            <a:extLst>
              <a:ext uri="{FF2B5EF4-FFF2-40B4-BE49-F238E27FC236}">
                <a16:creationId xmlns:a16="http://schemas.microsoft.com/office/drawing/2014/main" id="{2DD3DA95-6749-9EC9-C7E5-E34CBF1561EC}"/>
              </a:ext>
            </a:extLst>
          </p:cNvPr>
          <p:cNvPicPr>
            <a:picLocks noChangeAspect="1"/>
          </p:cNvPicPr>
          <p:nvPr/>
        </p:nvPicPr>
        <p:blipFill>
          <a:blip r:embed="rId6"/>
          <a:stretch>
            <a:fillRect/>
          </a:stretch>
        </p:blipFill>
        <p:spPr>
          <a:xfrm>
            <a:off x="5038950" y="2921713"/>
            <a:ext cx="4397657" cy="3041092"/>
          </a:xfrm>
          <a:prstGeom prst="rect">
            <a:avLst/>
          </a:prstGeom>
        </p:spPr>
      </p:pic>
    </p:spTree>
    <p:extLst>
      <p:ext uri="{BB962C8B-B14F-4D97-AF65-F5344CB8AC3E}">
        <p14:creationId xmlns:p14="http://schemas.microsoft.com/office/powerpoint/2010/main" val="113906717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64A3-B628-2F37-E3AE-625D4989AADD}"/>
            </a:ext>
          </a:extLst>
        </p:cNvPr>
        <p:cNvGrpSpPr/>
        <p:nvPr/>
      </p:nvGrpSpPr>
      <p:grpSpPr>
        <a:xfrm>
          <a:off x="0" y="0"/>
          <a:ext cx="0" cy="0"/>
          <a:chOff x="0" y="0"/>
          <a:chExt cx="0" cy="0"/>
        </a:xfrm>
      </p:grpSpPr>
      <p:sp>
        <p:nvSpPr>
          <p:cNvPr id="358" name="Rectangle 2">
            <a:extLst>
              <a:ext uri="{FF2B5EF4-FFF2-40B4-BE49-F238E27FC236}">
                <a16:creationId xmlns:a16="http://schemas.microsoft.com/office/drawing/2014/main" id="{E8204D7A-ECD9-5AE0-1931-2B973DE50EA9}"/>
              </a:ext>
            </a:extLst>
          </p:cNvPr>
          <p:cNvSpPr txBox="1">
            <a:spLocks noGrp="1"/>
          </p:cNvSpPr>
          <p:nvPr>
            <p:ph type="title"/>
          </p:nvPr>
        </p:nvSpPr>
        <p:spPr>
          <a:xfrm>
            <a:off x="802701" y="44295"/>
            <a:ext cx="7810552" cy="603776"/>
          </a:xfrm>
          <a:prstGeom prst="rect">
            <a:avLst/>
          </a:prstGeom>
        </p:spPr>
        <p:txBody>
          <a:bodyPr>
            <a:normAutofit/>
          </a:bodyPr>
          <a:lstStyle>
            <a:lvl1pPr>
              <a:defRPr sz="3100">
                <a:solidFill>
                  <a:srgbClr val="15476D"/>
                </a:solidFill>
                <a:latin typeface="Lato Bold"/>
                <a:ea typeface="Lato Bold"/>
                <a:cs typeface="Lato Bold"/>
                <a:sym typeface="Lato Bold"/>
              </a:defRPr>
            </a:lvl1pPr>
          </a:lstStyle>
          <a:p>
            <a:pPr algn="ctr"/>
            <a:r>
              <a:rPr lang="en-IE" sz="2600" dirty="0"/>
              <a:t>Design Flexibility </a:t>
            </a:r>
            <a:endParaRPr sz="2600" dirty="0"/>
          </a:p>
        </p:txBody>
      </p:sp>
      <p:pic>
        <p:nvPicPr>
          <p:cNvPr id="360" name="Picture 4" descr="Picture 4">
            <a:extLst>
              <a:ext uri="{FF2B5EF4-FFF2-40B4-BE49-F238E27FC236}">
                <a16:creationId xmlns:a16="http://schemas.microsoft.com/office/drawing/2014/main" id="{D34EA63F-C70B-6BE2-902A-C64D468AF560}"/>
              </a:ext>
            </a:extLst>
          </p:cNvPr>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sp>
        <p:nvSpPr>
          <p:cNvPr id="3" name="TextBox 2">
            <a:extLst>
              <a:ext uri="{FF2B5EF4-FFF2-40B4-BE49-F238E27FC236}">
                <a16:creationId xmlns:a16="http://schemas.microsoft.com/office/drawing/2014/main" id="{9A339861-39EF-B97D-6749-3F8F407E7313}"/>
              </a:ext>
            </a:extLst>
          </p:cNvPr>
          <p:cNvSpPr txBox="1"/>
          <p:nvPr/>
        </p:nvSpPr>
        <p:spPr>
          <a:xfrm>
            <a:off x="186433" y="648071"/>
            <a:ext cx="9845336" cy="5260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1600"/>
              </a:spcBef>
              <a:buNone/>
              <a:tabLst>
                <a:tab pos="3571875" algn="l"/>
              </a:tabLst>
            </a:pPr>
            <a:r>
              <a:rPr lang="en-IE" sz="1600" b="1" kern="0" dirty="0">
                <a:solidFill>
                  <a:srgbClr val="365F91"/>
                </a:solidFill>
                <a:effectLst/>
                <a:latin typeface="Lato" panose="020F0502020204030203" pitchFamily="34" charset="0"/>
                <a:ea typeface="MS Gothic" panose="020B0609070205080204" pitchFamily="49" charset="-128"/>
                <a:cs typeface="Times New Roman" panose="02020603050405020304" pitchFamily="18" charset="0"/>
              </a:rPr>
              <a:t>Details Unlikely to be Confirmed at Application Lodgement</a:t>
            </a:r>
          </a:p>
          <a:p>
            <a:pPr algn="just">
              <a:lnSpc>
                <a:spcPct val="110000"/>
              </a:lnSpc>
              <a:spcBef>
                <a:spcPts val="1200"/>
              </a:spcBef>
              <a:spcAft>
                <a:spcPts val="600"/>
              </a:spcAft>
              <a:buNone/>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The details of the proposed development unlikely to be confirmed at the time of the proposed application are as follows:</a:t>
            </a:r>
          </a:p>
          <a:p>
            <a:pPr marL="342900" lvl="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Turbine Total Tip Height</a:t>
            </a:r>
          </a:p>
          <a:p>
            <a:pPr marL="342900" lvl="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Turbine Rotor Diameter</a:t>
            </a:r>
          </a:p>
          <a:p>
            <a:pPr marL="342900" lvl="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Turbined Hub Height</a:t>
            </a:r>
          </a:p>
          <a:p>
            <a:pPr marL="342900" lvl="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Substation Layout</a:t>
            </a:r>
          </a:p>
          <a:p>
            <a:pPr lvl="0" algn="just">
              <a:lnSpc>
                <a:spcPct val="110000"/>
              </a:lnSpc>
              <a:spcAft>
                <a:spcPts val="600"/>
              </a:spcAft>
            </a:pPr>
            <a:endPar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endParaRPr>
          </a:p>
          <a:p>
            <a:pPr algn="just">
              <a:lnSpc>
                <a:spcPct val="110000"/>
              </a:lnSpc>
              <a:spcAft>
                <a:spcPts val="600"/>
              </a:spcAft>
              <a:buNone/>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The parameters within which the turbine specifications will fall are as follows:</a:t>
            </a:r>
          </a:p>
          <a:p>
            <a:pPr marL="342900" lvl="0" indent="-342900" algn="just">
              <a:lnSpc>
                <a:spcPct val="110000"/>
              </a:lnSpc>
              <a:spcBef>
                <a:spcPts val="1200"/>
              </a:spcBef>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Total tip height range of 169m – 180m</a:t>
            </a:r>
          </a:p>
          <a:p>
            <a:pPr marL="342900" lvl="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Rotor diameter range of 130m – 163m</a:t>
            </a:r>
          </a:p>
          <a:p>
            <a:pPr marL="342900" lvl="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Hub height range of 95m - 112m </a:t>
            </a:r>
          </a:p>
          <a:p>
            <a:pPr algn="just">
              <a:lnSpc>
                <a:spcPct val="110000"/>
              </a:lnSpc>
              <a:spcAft>
                <a:spcPts val="600"/>
              </a:spcAft>
              <a:buNone/>
            </a:pPr>
            <a:endPar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endParaRPr>
          </a:p>
          <a:p>
            <a:pPr algn="just">
              <a:lnSpc>
                <a:spcPct val="110000"/>
              </a:lnSpc>
              <a:spcAft>
                <a:spcPts val="600"/>
              </a:spcAft>
              <a:buNone/>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Each turbine will be capable of generating from 4.2MW to 7.2MW, with an overall installed capacity of between  42MW to 72MW inclusive. </a:t>
            </a:r>
          </a:p>
        </p:txBody>
      </p:sp>
    </p:spTree>
    <p:extLst>
      <p:ext uri="{BB962C8B-B14F-4D97-AF65-F5344CB8AC3E}">
        <p14:creationId xmlns:p14="http://schemas.microsoft.com/office/powerpoint/2010/main" val="221553000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000A-04E3-16C6-88C7-B85BEEE81EC1}"/>
            </a:ext>
          </a:extLst>
        </p:cNvPr>
        <p:cNvGrpSpPr/>
        <p:nvPr/>
      </p:nvGrpSpPr>
      <p:grpSpPr>
        <a:xfrm>
          <a:off x="0" y="0"/>
          <a:ext cx="0" cy="0"/>
          <a:chOff x="0" y="0"/>
          <a:chExt cx="0" cy="0"/>
        </a:xfrm>
      </p:grpSpPr>
      <p:sp>
        <p:nvSpPr>
          <p:cNvPr id="358" name="Rectangle 2">
            <a:extLst>
              <a:ext uri="{FF2B5EF4-FFF2-40B4-BE49-F238E27FC236}">
                <a16:creationId xmlns:a16="http://schemas.microsoft.com/office/drawing/2014/main" id="{7D3BCC4B-31C8-41F0-69B9-2624F7BED6AF}"/>
              </a:ext>
            </a:extLst>
          </p:cNvPr>
          <p:cNvSpPr txBox="1">
            <a:spLocks noGrp="1"/>
          </p:cNvSpPr>
          <p:nvPr>
            <p:ph type="title"/>
          </p:nvPr>
        </p:nvSpPr>
        <p:spPr>
          <a:xfrm>
            <a:off x="802701" y="44295"/>
            <a:ext cx="7810552" cy="603776"/>
          </a:xfrm>
          <a:prstGeom prst="rect">
            <a:avLst/>
          </a:prstGeom>
        </p:spPr>
        <p:txBody>
          <a:bodyPr>
            <a:normAutofit/>
          </a:bodyPr>
          <a:lstStyle>
            <a:lvl1pPr>
              <a:defRPr sz="3100">
                <a:solidFill>
                  <a:srgbClr val="15476D"/>
                </a:solidFill>
                <a:latin typeface="Lato Bold"/>
                <a:ea typeface="Lato Bold"/>
                <a:cs typeface="Lato Bold"/>
                <a:sym typeface="Lato Bold"/>
              </a:defRPr>
            </a:lvl1pPr>
          </a:lstStyle>
          <a:p>
            <a:pPr algn="ctr"/>
            <a:r>
              <a:rPr lang="en-IE" sz="2600" dirty="0"/>
              <a:t>Design Flexibility </a:t>
            </a:r>
            <a:endParaRPr sz="2600" dirty="0"/>
          </a:p>
        </p:txBody>
      </p:sp>
      <p:pic>
        <p:nvPicPr>
          <p:cNvPr id="360" name="Picture 4" descr="Picture 4">
            <a:extLst>
              <a:ext uri="{FF2B5EF4-FFF2-40B4-BE49-F238E27FC236}">
                <a16:creationId xmlns:a16="http://schemas.microsoft.com/office/drawing/2014/main" id="{475FFEEC-D2A1-7FD2-0EF5-0C20CB1F3F41}"/>
              </a:ext>
            </a:extLst>
          </p:cNvPr>
          <p:cNvPicPr>
            <a:picLocks noChangeAspect="1"/>
          </p:cNvPicPr>
          <p:nvPr/>
        </p:nvPicPr>
        <p:blipFill>
          <a:blip r:embed="rId3"/>
          <a:srcRect l="3698" t="11013" r="3446" b="17031"/>
          <a:stretch>
            <a:fillRect/>
          </a:stretch>
        </p:blipFill>
        <p:spPr>
          <a:xfrm rot="16200000">
            <a:off x="9606923" y="2978324"/>
            <a:ext cx="1817169" cy="352499"/>
          </a:xfrm>
          <a:prstGeom prst="rect">
            <a:avLst/>
          </a:prstGeom>
          <a:ln w="12700">
            <a:miter lim="400000"/>
          </a:ln>
        </p:spPr>
      </p:pic>
      <p:sp>
        <p:nvSpPr>
          <p:cNvPr id="3" name="TextBox 2">
            <a:extLst>
              <a:ext uri="{FF2B5EF4-FFF2-40B4-BE49-F238E27FC236}">
                <a16:creationId xmlns:a16="http://schemas.microsoft.com/office/drawing/2014/main" id="{3D5D0893-2590-92C7-627A-8CCBEBEAF6A1}"/>
              </a:ext>
            </a:extLst>
          </p:cNvPr>
          <p:cNvSpPr txBox="1"/>
          <p:nvPr/>
        </p:nvSpPr>
        <p:spPr>
          <a:xfrm>
            <a:off x="230821" y="1003178"/>
            <a:ext cx="9845336" cy="34077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1600"/>
              </a:spcBef>
              <a:buNone/>
              <a:tabLst>
                <a:tab pos="3571875" algn="l"/>
              </a:tabLst>
            </a:pPr>
            <a:r>
              <a:rPr lang="en-IE" sz="1600" b="1" kern="0" dirty="0">
                <a:solidFill>
                  <a:srgbClr val="365F91"/>
                </a:solidFill>
                <a:effectLst/>
                <a:latin typeface="Lato" panose="020F0502020204030203" pitchFamily="34" charset="0"/>
                <a:ea typeface="MS Gothic" panose="020B0609070205080204" pitchFamily="49" charset="-128"/>
                <a:cs typeface="Times New Roman" panose="02020603050405020304" pitchFamily="18" charset="0"/>
              </a:rPr>
              <a:t>Details Unlikely to be Confirmed at Application Lodgement</a:t>
            </a:r>
          </a:p>
          <a:p>
            <a:pPr algn="just">
              <a:lnSpc>
                <a:spcPct val="110000"/>
              </a:lnSpc>
              <a:spcAft>
                <a:spcPts val="600"/>
              </a:spcAft>
              <a:buNone/>
            </a:pPr>
            <a:endParaRPr lang="en-IE" sz="1600" dirty="0">
              <a:effectLst/>
              <a:latin typeface="Lato" panose="020F0502020204030203" pitchFamily="34" charset="0"/>
              <a:ea typeface="MS Mincho" panose="02020609040205080304" pitchFamily="49" charset="-128"/>
              <a:cs typeface="Arial" panose="020B0604020202020204" pitchFamily="34" charset="0"/>
            </a:endParaRPr>
          </a:p>
          <a:p>
            <a:pPr marL="34290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The substation layout. </a:t>
            </a:r>
          </a:p>
          <a:p>
            <a:pPr marL="342900" indent="-342900" algn="just">
              <a:lnSpc>
                <a:spcPct val="110000"/>
              </a:lnSpc>
              <a:spcAft>
                <a:spcPts val="600"/>
              </a:spcAft>
              <a:buFont typeface="Lato" panose="020F0502020204030203" pitchFamily="34" charset="0"/>
              <a:buChar char="•"/>
            </a:pPr>
            <a:endPar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endParaRPr>
          </a:p>
          <a:p>
            <a:pPr marL="34290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Two grid connection options are being considered for this project. These will be applied for under a separate planning application. Only one grid connection option will be constructed. The grid connection option constructed will determine the substation layout required by the project. Both substation layout options are at the same location on the proposed wind farm site. </a:t>
            </a:r>
          </a:p>
          <a:p>
            <a:pPr marL="342900" indent="-342900" algn="just">
              <a:lnSpc>
                <a:spcPct val="110000"/>
              </a:lnSpc>
              <a:spcAft>
                <a:spcPts val="600"/>
              </a:spcAft>
              <a:buFont typeface="Lato" panose="020F0502020204030203" pitchFamily="34" charset="0"/>
              <a:buChar char="•"/>
            </a:pPr>
            <a:endPar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endParaRPr>
          </a:p>
          <a:p>
            <a:pPr marL="342900" indent="-342900" algn="just">
              <a:lnSpc>
                <a:spcPct val="110000"/>
              </a:lnSpc>
              <a:spcAft>
                <a:spcPts val="600"/>
              </a:spcAft>
              <a:buFont typeface="Lato" panose="020F0502020204030203" pitchFamily="34" charset="0"/>
              <a:buChar char="•"/>
            </a:pPr>
            <a:r>
              <a:rPr lang="en-IE" sz="1600" dirty="0">
                <a:solidFill>
                  <a:srgbClr val="205F84"/>
                </a:solidFill>
                <a:latin typeface="Lato" panose="020F0502020204030203" pitchFamily="34" charset="0"/>
                <a:ea typeface="MS Mincho" panose="02020609040205080304" pitchFamily="49" charset="-128"/>
                <a:cs typeface="Arial" panose="020B0604020202020204" pitchFamily="34" charset="0"/>
              </a:rPr>
              <a:t>The proposed application will contain the necessary information and details of the parameters set out above on which the application can be made and decided.  </a:t>
            </a:r>
          </a:p>
        </p:txBody>
      </p:sp>
    </p:spTree>
    <p:extLst>
      <p:ext uri="{BB962C8B-B14F-4D97-AF65-F5344CB8AC3E}">
        <p14:creationId xmlns:p14="http://schemas.microsoft.com/office/powerpoint/2010/main" val="146407562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push/>
      </p:transition>
    </mc:Fallback>
  </mc:AlternateContent>
</p:sld>
</file>

<file path=ppt/theme/theme1.xml><?xml version="1.0" encoding="utf-8"?>
<a:theme xmlns:a="http://schemas.openxmlformats.org/drawingml/2006/main" name="Blank">
  <a:themeElements>
    <a:clrScheme name="Blank">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Blank">
      <a:majorFont>
        <a:latin typeface="Calibri"/>
        <a:ea typeface="Calibri"/>
        <a:cs typeface="Calibri"/>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a:themeElements>
    <a:clrScheme name="Blank">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Blank">
      <a:majorFont>
        <a:latin typeface="Calibri"/>
        <a:ea typeface="Calibri"/>
        <a:cs typeface="Calibri"/>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843D5F925824282A23C896B12EC06" ma:contentTypeVersion="0" ma:contentTypeDescription="Create a new document." ma:contentTypeScope="" ma:versionID="eb09f8081d763d45686ae1b5d6af4068">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A2C4F7-1D19-45B7-9CB3-5E9B7A4433C7}"/>
</file>

<file path=customXml/itemProps2.xml><?xml version="1.0" encoding="utf-8"?>
<ds:datastoreItem xmlns:ds="http://schemas.openxmlformats.org/officeDocument/2006/customXml" ds:itemID="{92B0953A-97AF-4DF2-B4D1-8D3AAB3A4BB4}">
  <ds:schemaRefs>
    <ds:schemaRef ds:uri="http://schemas.microsoft.com/sharepoint/v3/contenttype/forms"/>
  </ds:schemaRefs>
</ds:datastoreItem>
</file>

<file path=customXml/itemProps3.xml><?xml version="1.0" encoding="utf-8"?>
<ds:datastoreItem xmlns:ds="http://schemas.openxmlformats.org/officeDocument/2006/customXml" ds:itemID="{3CC873EC-3258-445C-8ECD-A260AE1C9B9D}">
  <ds:schemaRefs>
    <ds:schemaRef ds:uri="8751f8ec-2469-40df-8b5c-474c264943d9"/>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6e3b8074-ebd9-4d8f-a8fb-3ee84681d262"/>
    <ds:schemaRef ds:uri="http://schemas.microsoft.com/office/infopath/2007/PartnerControls"/>
    <ds:schemaRef ds:uri="http://schemas.microsoft.com/office/2006/metadata/properties"/>
    <ds:schemaRef ds:uri="http://purl.org/dc/terms/"/>
    <ds:schemaRef ds:uri="374965b6-3943-43ac-b7f6-3ac6f2f2ca05"/>
  </ds:schemaRefs>
</ds:datastoreItem>
</file>

<file path=docProps/app.xml><?xml version="1.0" encoding="utf-8"?>
<Properties xmlns="http://schemas.openxmlformats.org/officeDocument/2006/extended-properties" xmlns:vt="http://schemas.openxmlformats.org/officeDocument/2006/docPropsVTypes">
  <TotalTime>4101</TotalTime>
  <Words>745</Words>
  <Application>Microsoft Office PowerPoint</Application>
  <PresentationFormat>Custom</PresentationFormat>
  <Paragraphs>105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HelveticaNeueLT Pro 55 Roman</vt:lpstr>
      <vt:lpstr>Lato</vt:lpstr>
      <vt:lpstr>Lato Medium</vt:lpstr>
      <vt:lpstr>Lato Regular</vt:lpstr>
      <vt:lpstr>Lato-Light</vt:lpstr>
      <vt:lpstr>Blank</vt:lpstr>
      <vt:lpstr>PowerPoint Presentation</vt:lpstr>
      <vt:lpstr>Overview</vt:lpstr>
      <vt:lpstr>Project Team</vt:lpstr>
      <vt:lpstr>Site Location and Description</vt:lpstr>
      <vt:lpstr>Project Description Updates</vt:lpstr>
      <vt:lpstr>Site Layout</vt:lpstr>
      <vt:lpstr>Turbine Delivery Route</vt:lpstr>
      <vt:lpstr>Design Flexibility </vt:lpstr>
      <vt:lpstr>Design Flexibility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Mulligan</dc:creator>
  <cp:lastModifiedBy>Allison Murphy</cp:lastModifiedBy>
  <cp:revision>173</cp:revision>
  <dcterms:modified xsi:type="dcterms:W3CDTF">2025-05-23T13:19:36Z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66a319-c3d7-4d30-8b8d-d2973b58d804_Enabled">
    <vt:lpwstr>true</vt:lpwstr>
  </property>
  <property fmtid="{D5CDD505-2E9C-101B-9397-08002B2CF9AE}" pid="3" name="MSIP_Label_a566a319-c3d7-4d30-8b8d-d2973b58d804_SetDate">
    <vt:lpwstr>2024-11-13T08:43:06Z</vt:lpwstr>
  </property>
  <property fmtid="{D5CDD505-2E9C-101B-9397-08002B2CF9AE}" pid="4" name="MSIP_Label_a566a319-c3d7-4d30-8b8d-d2973b58d804_Method">
    <vt:lpwstr>Privileged</vt:lpwstr>
  </property>
  <property fmtid="{D5CDD505-2E9C-101B-9397-08002B2CF9AE}" pid="5" name="MSIP_Label_a566a319-c3d7-4d30-8b8d-d2973b58d804_Name">
    <vt:lpwstr>Confidential – no watermark</vt:lpwstr>
  </property>
  <property fmtid="{D5CDD505-2E9C-101B-9397-08002B2CF9AE}" pid="6" name="MSIP_Label_a566a319-c3d7-4d30-8b8d-d2973b58d804_SiteId">
    <vt:lpwstr>99e1c4eb-a499-40ed-8db3-e63363f00a12</vt:lpwstr>
  </property>
  <property fmtid="{D5CDD505-2E9C-101B-9397-08002B2CF9AE}" pid="7" name="MSIP_Label_a566a319-c3d7-4d30-8b8d-d2973b58d804_ActionId">
    <vt:lpwstr>689f9986-80d5-4b8e-b7ec-e40d86bd4f7b</vt:lpwstr>
  </property>
  <property fmtid="{D5CDD505-2E9C-101B-9397-08002B2CF9AE}" pid="8" name="MSIP_Label_a566a319-c3d7-4d30-8b8d-d2973b58d804_ContentBits">
    <vt:lpwstr>0</vt:lpwstr>
  </property>
  <property fmtid="{D5CDD505-2E9C-101B-9397-08002B2CF9AE}" pid="9" name="ContentTypeId">
    <vt:lpwstr>0x010100B1C843D5F925824282A23C896B12EC06</vt:lpwstr>
  </property>
  <property fmtid="{D5CDD505-2E9C-101B-9397-08002B2CF9AE}" pid="10" name="MediaServiceImageTags">
    <vt:lpwstr/>
  </property>
  <property fmtid="{D5CDD505-2E9C-101B-9397-08002B2CF9AE}" pid="11" name="Order">
    <vt:lpwstr>102700.000000000</vt:lpwstr>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xd_Signature">
    <vt:lpwstr/>
  </property>
</Properties>
</file>